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100" r:id="rId1"/>
    <p:sldMasterId id="2147484220" r:id="rId2"/>
    <p:sldMasterId id="2147484233" r:id="rId3"/>
    <p:sldMasterId id="2147484247" r:id="rId4"/>
    <p:sldMasterId id="2147484259" r:id="rId5"/>
    <p:sldMasterId id="2147484275" r:id="rId6"/>
  </p:sldMasterIdLst>
  <p:notesMasterIdLst>
    <p:notesMasterId r:id="rId43"/>
  </p:notesMasterIdLst>
  <p:handoutMasterIdLst>
    <p:handoutMasterId r:id="rId44"/>
  </p:handoutMasterIdLst>
  <p:sldIdLst>
    <p:sldId id="466" r:id="rId7"/>
    <p:sldId id="475" r:id="rId8"/>
    <p:sldId id="473" r:id="rId9"/>
    <p:sldId id="474" r:id="rId10"/>
    <p:sldId id="472" r:id="rId11"/>
    <p:sldId id="406" r:id="rId12"/>
    <p:sldId id="408" r:id="rId13"/>
    <p:sldId id="409" r:id="rId14"/>
    <p:sldId id="483" r:id="rId15"/>
    <p:sldId id="482" r:id="rId16"/>
    <p:sldId id="444" r:id="rId17"/>
    <p:sldId id="410" r:id="rId18"/>
    <p:sldId id="411" r:id="rId19"/>
    <p:sldId id="552" r:id="rId20"/>
    <p:sldId id="553" r:id="rId21"/>
    <p:sldId id="471" r:id="rId22"/>
    <p:sldId id="413" r:id="rId23"/>
    <p:sldId id="407" r:id="rId24"/>
    <p:sldId id="414" r:id="rId25"/>
    <p:sldId id="484" r:id="rId26"/>
    <p:sldId id="554" r:id="rId27"/>
    <p:sldId id="417" r:id="rId28"/>
    <p:sldId id="436" r:id="rId29"/>
    <p:sldId id="564" r:id="rId30"/>
    <p:sldId id="462" r:id="rId31"/>
    <p:sldId id="556" r:id="rId32"/>
    <p:sldId id="456" r:id="rId33"/>
    <p:sldId id="434" r:id="rId34"/>
    <p:sldId id="512" r:id="rId35"/>
    <p:sldId id="422" r:id="rId36"/>
    <p:sldId id="465" r:id="rId37"/>
    <p:sldId id="423" r:id="rId38"/>
    <p:sldId id="560" r:id="rId39"/>
    <p:sldId id="561" r:id="rId40"/>
    <p:sldId id="562" r:id="rId41"/>
    <p:sldId id="381" r:id="rId42"/>
  </p:sldIdLst>
  <p:sldSz cx="9144000" cy="6858000" type="screen4x3"/>
  <p:notesSz cx="7104063" cy="10234613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7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04" userDrawn="1">
          <p15:clr>
            <a:srgbClr val="A4A3A4"/>
          </p15:clr>
        </p15:guide>
        <p15:guide id="2" pos="2238" userDrawn="1">
          <p15:clr>
            <a:srgbClr val="A4A3A4"/>
          </p15:clr>
        </p15:guide>
        <p15:guide id="3" orient="horz" pos="3223" userDrawn="1">
          <p15:clr>
            <a:srgbClr val="A4A3A4"/>
          </p15:clr>
        </p15:guide>
        <p15:guide id="4" pos="223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5050"/>
    <a:srgbClr val="A50021"/>
    <a:srgbClr val="FF9966"/>
    <a:srgbClr val="FFFF66"/>
    <a:srgbClr val="3333CC"/>
    <a:srgbClr val="F3FCC8"/>
    <a:srgbClr val="00FF00"/>
    <a:srgbClr val="CC0000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EB9631B5-78F2-41C9-869B-9F39066F8104}" styleName="보통 스타일 3 - 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929F9F4-4A8F-4326-A1B4-22849713DDAB}" styleName="어두운 스타일 1 - 강조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5BE263C-DBD7-4A20-BB59-AAB30ACAA65A}" styleName="보통 스타일 3 - 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A488322-F2BA-4B5B-9748-0D474271808F}" styleName="보통 스타일 3 - 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03" autoAdjust="0"/>
    <p:restoredTop sz="96391" autoAdjust="0"/>
  </p:normalViewPr>
  <p:slideViewPr>
    <p:cSldViewPr>
      <p:cViewPr varScale="1">
        <p:scale>
          <a:sx n="107" d="100"/>
          <a:sy n="107" d="100"/>
        </p:scale>
        <p:origin x="1860" y="108"/>
      </p:cViewPr>
      <p:guideLst>
        <p:guide orient="horz" pos="297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-1950" y="-90"/>
      </p:cViewPr>
      <p:guideLst>
        <p:guide orient="horz" pos="3204"/>
        <p:guide pos="2238"/>
        <p:guide orient="horz" pos="3223"/>
        <p:guide pos="22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theme" Target="theme/theme1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viewProps" Target="viewProps.xml"/><Relationship Id="rId20" Type="http://schemas.openxmlformats.org/officeDocument/2006/relationships/slide" Target="slides/slide14.xml"/><Relationship Id="rId41" Type="http://schemas.openxmlformats.org/officeDocument/2006/relationships/slide" Target="slides/slide3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9042" cy="511978"/>
          </a:xfrm>
          <a:prstGeom prst="rect">
            <a:avLst/>
          </a:prstGeom>
        </p:spPr>
        <p:txBody>
          <a:bodyPr vert="horz" lIns="95137" tIns="47569" rIns="95137" bIns="47569" rtlCol="0"/>
          <a:lstStyle>
            <a:lvl1pPr algn="l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4023348" y="1"/>
            <a:ext cx="3079040" cy="511978"/>
          </a:xfrm>
          <a:prstGeom prst="rect">
            <a:avLst/>
          </a:prstGeom>
        </p:spPr>
        <p:txBody>
          <a:bodyPr vert="horz" lIns="95137" tIns="47569" rIns="95137" bIns="47569" rtlCol="0"/>
          <a:lstStyle>
            <a:lvl1pPr algn="r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25A4D8D-68F1-4B78-9288-1AA976E96282}" type="datetimeFigureOut">
              <a:rPr lang="ko-KR" altLang="en-US"/>
              <a:pPr>
                <a:defRPr/>
              </a:pPr>
              <a:t>2023-02-14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720992"/>
            <a:ext cx="3079042" cy="511977"/>
          </a:xfrm>
          <a:prstGeom prst="rect">
            <a:avLst/>
          </a:prstGeom>
        </p:spPr>
        <p:txBody>
          <a:bodyPr vert="horz" lIns="95137" tIns="47569" rIns="95137" bIns="47569" rtlCol="0" anchor="b"/>
          <a:lstStyle>
            <a:lvl1pPr algn="l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4023348" y="9720992"/>
            <a:ext cx="3079040" cy="511977"/>
          </a:xfrm>
          <a:prstGeom prst="rect">
            <a:avLst/>
          </a:prstGeom>
        </p:spPr>
        <p:txBody>
          <a:bodyPr vert="horz" lIns="95137" tIns="47569" rIns="95137" bIns="47569" rtlCol="0" anchor="b"/>
          <a:lstStyle>
            <a:lvl1pPr algn="r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9B301C24-3A6C-420A-AAAD-E21612D828C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8968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079042" cy="511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137" tIns="47569" rIns="95137" bIns="47569" numCol="1" anchor="t" anchorCtr="0" compatLnSpc="1">
            <a:prstTxWarp prst="textNoShape">
              <a:avLst/>
            </a:prstTxWarp>
          </a:bodyPr>
          <a:lstStyle>
            <a:lvl1pPr algn="l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3348" y="1"/>
            <a:ext cx="3079040" cy="511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137" tIns="47569" rIns="95137" bIns="47569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6763"/>
            <a:ext cx="5119687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909" y="4861318"/>
            <a:ext cx="5684255" cy="4606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137" tIns="47569" rIns="95137" bIns="475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720992"/>
            <a:ext cx="3079042" cy="511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137" tIns="47569" rIns="95137" bIns="47569" numCol="1" anchor="b" anchorCtr="0" compatLnSpc="1">
            <a:prstTxWarp prst="textNoShape">
              <a:avLst/>
            </a:prstTxWarp>
          </a:bodyPr>
          <a:lstStyle>
            <a:lvl1pPr algn="l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3348" y="9720992"/>
            <a:ext cx="3079040" cy="511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137" tIns="47569" rIns="95137" bIns="47569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BCD2A0C0-B899-4B08-995F-9A9948A7CAB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601536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6763"/>
            <a:ext cx="5119687" cy="3838575"/>
          </a:xfrm>
          <a:ln/>
        </p:spPr>
      </p:sp>
      <p:sp>
        <p:nvSpPr>
          <p:cNvPr id="2253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22532" name="슬라이드 번호 개체 틀 3"/>
          <p:cNvSpPr txBox="1">
            <a:spLocks noGrp="1"/>
          </p:cNvSpPr>
          <p:nvPr/>
        </p:nvSpPr>
        <p:spPr bwMode="auto">
          <a:xfrm>
            <a:off x="4023207" y="9721239"/>
            <a:ext cx="3079202" cy="511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757" tIns="47378" rIns="94757" bIns="47378" anchor="b"/>
          <a:lstStyle/>
          <a:p>
            <a:pPr algn="r" rtl="0" fontAlgn="base" latinLnBrk="1">
              <a:spcBef>
                <a:spcPct val="0"/>
              </a:spcBef>
              <a:spcAft>
                <a:spcPct val="0"/>
              </a:spcAft>
            </a:pPr>
            <a:fld id="{E02E5DE8-1F27-4E96-A7A2-A73B2BE7AB29}" type="slidenum">
              <a:rPr lang="ko-KR" altLang="en-US" sz="1300">
                <a:solidFill>
                  <a:prstClr val="black"/>
                </a:solidFill>
              </a:rPr>
              <a:pPr algn="r" rtl="0" fontAlgn="base" latinLnBrk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ko-KR" sz="13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4793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6763"/>
            <a:ext cx="5119687" cy="3838575"/>
          </a:xfrm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>
                <a:latin typeface="굴림" charset="-127"/>
                <a:ea typeface="굴림" charset="-127"/>
              </a:rPr>
              <a:t>평가대상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순위발표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2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724160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6763"/>
            <a:ext cx="5119687" cy="3838575"/>
          </a:xfrm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>
                <a:latin typeface="굴림" charset="-127"/>
                <a:ea typeface="굴림" charset="-127"/>
              </a:rPr>
              <a:t>평가대상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순위발표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3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724160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6763"/>
            <a:ext cx="5119687" cy="3838575"/>
          </a:xfrm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>
                <a:latin typeface="굴림" charset="-127"/>
                <a:ea typeface="굴림" charset="-127"/>
              </a:rPr>
              <a:t>평가대상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순위발표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4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724160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6763"/>
            <a:ext cx="5119687" cy="3838575"/>
          </a:xfrm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>
                <a:latin typeface="굴림" charset="-127"/>
                <a:ea typeface="굴림" charset="-127"/>
              </a:rPr>
              <a:t>평가대상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순위발표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5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724160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6763"/>
            <a:ext cx="5119687" cy="3838575"/>
          </a:xfrm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>
                <a:latin typeface="굴림" charset="-127"/>
                <a:ea typeface="굴림" charset="-127"/>
              </a:rPr>
              <a:t>평가대상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순위발표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6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479211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6763"/>
            <a:ext cx="5119687" cy="3838575"/>
          </a:xfrm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>
                <a:latin typeface="굴림" charset="-127"/>
                <a:ea typeface="굴림" charset="-127"/>
              </a:rPr>
              <a:t>평가대상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순위발표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7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319705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6763"/>
            <a:ext cx="5119687" cy="3838575"/>
          </a:xfrm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>
                <a:latin typeface="굴림" charset="-127"/>
                <a:ea typeface="굴림" charset="-127"/>
              </a:rPr>
              <a:t>평가대상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순위발표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8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303327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6763"/>
            <a:ext cx="5119687" cy="3838575"/>
          </a:xfrm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>
                <a:latin typeface="굴림" charset="-127"/>
                <a:ea typeface="굴림" charset="-127"/>
              </a:rPr>
              <a:t>평가대상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순위발표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9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2465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6763"/>
            <a:ext cx="5119687" cy="3838575"/>
          </a:xfrm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>
                <a:latin typeface="굴림" charset="-127"/>
                <a:ea typeface="굴림" charset="-127"/>
              </a:rPr>
              <a:t>평가대상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순위발표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10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2465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6763"/>
            <a:ext cx="5119687" cy="3838575"/>
          </a:xfrm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>
                <a:latin typeface="굴림" charset="-127"/>
                <a:ea typeface="굴림" charset="-127"/>
              </a:rPr>
              <a:t>평가대상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순위발표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11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893142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6763"/>
            <a:ext cx="5119687" cy="3838575"/>
          </a:xfrm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>
                <a:latin typeface="굴림" charset="-127"/>
                <a:ea typeface="굴림" charset="-127"/>
              </a:rPr>
              <a:t>평가대상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순위발표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12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034205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6763"/>
            <a:ext cx="5119687" cy="3838575"/>
          </a:xfrm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>
                <a:latin typeface="굴림" charset="-127"/>
                <a:ea typeface="굴림" charset="-127"/>
              </a:rPr>
              <a:t>평가대상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순위발표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13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561605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6763"/>
            <a:ext cx="5119687" cy="3838575"/>
          </a:xfrm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>
                <a:latin typeface="굴림" charset="-127"/>
                <a:ea typeface="굴림" charset="-127"/>
              </a:rPr>
              <a:t>평가대상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순위발표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14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635185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6763"/>
            <a:ext cx="5119687" cy="3838575"/>
          </a:xfrm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>
                <a:latin typeface="굴림" charset="-127"/>
                <a:ea typeface="굴림" charset="-127"/>
              </a:rPr>
              <a:t>평가대상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순위발표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15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41045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6763"/>
            <a:ext cx="5119687" cy="3838575"/>
          </a:xfrm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>
                <a:latin typeface="굴림" charset="-127"/>
                <a:ea typeface="굴림" charset="-127"/>
              </a:rPr>
              <a:t>평가대상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순위발표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16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78032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6763"/>
            <a:ext cx="5119687" cy="3838575"/>
          </a:xfrm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>
                <a:latin typeface="굴림" charset="-127"/>
                <a:ea typeface="굴림" charset="-127"/>
              </a:rPr>
              <a:t>평가대상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순위발표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17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23816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6763"/>
            <a:ext cx="5119687" cy="3838575"/>
          </a:xfrm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>
                <a:latin typeface="굴림" charset="-127"/>
                <a:ea typeface="굴림" charset="-127"/>
              </a:rPr>
              <a:t>평가대상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순위발표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18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651138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6763"/>
            <a:ext cx="5119687" cy="3838575"/>
          </a:xfrm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>
                <a:latin typeface="굴림" charset="-127"/>
                <a:ea typeface="굴림" charset="-127"/>
              </a:rPr>
              <a:t>평가대상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순위발표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19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154180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6763"/>
            <a:ext cx="5119687" cy="3838575"/>
          </a:xfrm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>
                <a:latin typeface="굴림" charset="-127"/>
                <a:ea typeface="굴림" charset="-127"/>
              </a:rPr>
              <a:t>평가대상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순위발표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20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280701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6763"/>
            <a:ext cx="5119687" cy="3838575"/>
          </a:xfrm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>
                <a:latin typeface="굴림" charset="-127"/>
                <a:ea typeface="굴림" charset="-127"/>
              </a:rPr>
              <a:t>평가대상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순위발표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21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153853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6763"/>
            <a:ext cx="5119687" cy="3838575"/>
          </a:xfrm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>
                <a:latin typeface="굴림" charset="-127"/>
                <a:ea typeface="굴림" charset="-127"/>
              </a:rPr>
              <a:t>평가대상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순위발표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22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870198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6763"/>
            <a:ext cx="5119687" cy="3838575"/>
          </a:xfrm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 dirty="0">
                <a:latin typeface="굴림" charset="-127"/>
                <a:ea typeface="굴림" charset="-127"/>
              </a:rPr>
              <a:t>평가대상</a:t>
            </a:r>
            <a:r>
              <a:rPr lang="en-US" altLang="ko-KR" dirty="0">
                <a:latin typeface="굴림" charset="-127"/>
                <a:ea typeface="굴림" charset="-127"/>
              </a:rPr>
              <a:t>, </a:t>
            </a:r>
            <a:r>
              <a:rPr lang="ko-KR" altLang="en-US" dirty="0" err="1">
                <a:latin typeface="굴림" charset="-127"/>
                <a:ea typeface="굴림" charset="-127"/>
              </a:rPr>
              <a:t>순위발표</a:t>
            </a:r>
            <a:r>
              <a:rPr lang="en-US" altLang="ko-KR" dirty="0">
                <a:latin typeface="굴림" charset="-127"/>
                <a:ea typeface="굴림" charset="-127"/>
              </a:rPr>
              <a:t>, </a:t>
            </a:r>
            <a:r>
              <a:rPr lang="ko-KR" altLang="en-US" dirty="0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23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823823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6763"/>
            <a:ext cx="5119687" cy="3838575"/>
          </a:xfrm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>
                <a:latin typeface="굴림" charset="-127"/>
                <a:ea typeface="굴림" charset="-127"/>
              </a:rPr>
              <a:t>평가대상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순위발표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24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1188159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6763"/>
            <a:ext cx="5119687" cy="3838575"/>
          </a:xfrm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>
                <a:latin typeface="굴림" charset="-127"/>
                <a:ea typeface="굴림" charset="-127"/>
              </a:rPr>
              <a:t>평가대상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순위발표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25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6699350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6763"/>
            <a:ext cx="5119687" cy="3838575"/>
          </a:xfrm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>
                <a:latin typeface="굴림" charset="-127"/>
                <a:ea typeface="굴림" charset="-127"/>
              </a:rPr>
              <a:t>평가대상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순위발표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26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669935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6763"/>
            <a:ext cx="5119687" cy="3838575"/>
          </a:xfrm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>
                <a:latin typeface="굴림" charset="-127"/>
                <a:ea typeface="굴림" charset="-127"/>
              </a:rPr>
              <a:t>평가대상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순위발표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27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1998555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6763"/>
            <a:ext cx="5119687" cy="3838575"/>
          </a:xfrm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>
                <a:latin typeface="굴림" charset="-127"/>
                <a:ea typeface="굴림" charset="-127"/>
              </a:rPr>
              <a:t>평가대상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순위발표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28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5859886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6763"/>
            <a:ext cx="5119687" cy="3838575"/>
          </a:xfrm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>
                <a:latin typeface="굴림" charset="-127"/>
                <a:ea typeface="굴림" charset="-127"/>
              </a:rPr>
              <a:t>평가대상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순위발표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29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1719452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6763"/>
            <a:ext cx="5119687" cy="3838575"/>
          </a:xfrm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>
                <a:latin typeface="굴림" charset="-127"/>
                <a:ea typeface="굴림" charset="-127"/>
              </a:rPr>
              <a:t>평가대상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순위발표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30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410112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6763"/>
            <a:ext cx="5119687" cy="3838575"/>
          </a:xfrm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>
                <a:latin typeface="굴림" charset="-127"/>
                <a:ea typeface="굴림" charset="-127"/>
              </a:rPr>
              <a:t>평가대상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순위발표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31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3954119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6763"/>
            <a:ext cx="5119687" cy="3838575"/>
          </a:xfrm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>
                <a:latin typeface="굴림" charset="-127"/>
                <a:ea typeface="굴림" charset="-127"/>
              </a:rPr>
              <a:t>평가대상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순위발표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32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1219733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92188" y="766763"/>
            <a:ext cx="5119687" cy="38385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4829">
              <a:defRPr/>
            </a:pPr>
            <a:fld id="{BCD2A0C0-B899-4B08-995F-9A9948A7CAB6}" type="slidenum">
              <a:rPr lang="en-US" altLang="ko-KR">
                <a:solidFill>
                  <a:srgbClr val="000000"/>
                </a:solidFill>
              </a:rPr>
              <a:pPr defTabSz="954829">
                <a:defRPr/>
              </a:pPr>
              <a:t>33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43561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6763"/>
            <a:ext cx="5119687" cy="3838575"/>
          </a:xfrm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>
                <a:latin typeface="굴림" charset="-127"/>
                <a:ea typeface="굴림" charset="-127"/>
              </a:rPr>
              <a:t>평가대상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순위발표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54829">
              <a:defRPr/>
            </a:pPr>
            <a:fld id="{DF02FCBC-6E61-40F5-A4CB-D84E50D3C662}" type="slidenum">
              <a:rPr lang="en-US" altLang="ko-KR">
                <a:solidFill>
                  <a:srgbClr val="000000"/>
                </a:solidFill>
                <a:latin typeface="굴림" charset="-127"/>
                <a:ea typeface="굴림" charset="-127"/>
              </a:rPr>
              <a:pPr defTabSz="954829">
                <a:defRPr/>
              </a:pPr>
              <a:t>34</a:t>
            </a:fld>
            <a:endParaRPr lang="en-US" altLang="ko-KR">
              <a:solidFill>
                <a:srgbClr val="000000"/>
              </a:solidFill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3096188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6763"/>
            <a:ext cx="5119687" cy="3838575"/>
          </a:xfrm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>
                <a:latin typeface="굴림" charset="-127"/>
                <a:ea typeface="굴림" charset="-127"/>
              </a:rPr>
              <a:t>평가대상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순위발표</a:t>
            </a:r>
            <a:r>
              <a:rPr lang="en-US" altLang="ko-KR">
                <a:latin typeface="굴림" charset="-127"/>
                <a:ea typeface="굴림" charset="-127"/>
              </a:rPr>
              <a:t>, </a:t>
            </a:r>
            <a:r>
              <a:rPr lang="ko-KR" altLang="en-US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54829">
              <a:defRPr/>
            </a:pPr>
            <a:fld id="{DF02FCBC-6E61-40F5-A4CB-D84E50D3C662}" type="slidenum">
              <a:rPr lang="en-US" altLang="ko-KR">
                <a:solidFill>
                  <a:srgbClr val="000000"/>
                </a:solidFill>
                <a:latin typeface="굴림" charset="-127"/>
                <a:ea typeface="굴림" charset="-127"/>
              </a:rPr>
              <a:pPr defTabSz="954829">
                <a:defRPr/>
              </a:pPr>
              <a:t>35</a:t>
            </a:fld>
            <a:endParaRPr lang="en-US" altLang="ko-KR">
              <a:solidFill>
                <a:srgbClr val="000000"/>
              </a:solidFill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8615066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92188" y="766763"/>
            <a:ext cx="5119687" cy="38385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D2A0C0-B899-4B08-995F-9A9948A7CAB6}" type="slidenum">
              <a:rPr lang="en-US" altLang="ko-KR" smtClean="0"/>
              <a:pPr>
                <a:defRPr/>
              </a:pPr>
              <a:t>36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60938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gray">
          <a:xfrm>
            <a:off x="0" y="6524627"/>
            <a:ext cx="9144000" cy="333375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>
              <a:solidFill>
                <a:srgbClr val="1D528D"/>
              </a:solidFill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4" name="Picture 2" descr="AS"/>
          <p:cNvPicPr>
            <a:picLocks noChangeAspect="1" noChangeArrowheads="1"/>
          </p:cNvPicPr>
          <p:nvPr userDrawn="1"/>
        </p:nvPicPr>
        <p:blipFill>
          <a:blip r:embed="rId2" cstate="print"/>
          <a:srcRect b="86852"/>
          <a:stretch>
            <a:fillRect/>
          </a:stretch>
        </p:blipFill>
        <p:spPr bwMode="auto">
          <a:xfrm>
            <a:off x="0" y="1"/>
            <a:ext cx="9144000" cy="785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5763" y="119040"/>
            <a:ext cx="6615130" cy="500058"/>
          </a:xfrm>
        </p:spPr>
        <p:txBody>
          <a:bodyPr>
            <a:normAutofit/>
          </a:bodyPr>
          <a:lstStyle>
            <a:lvl1pPr algn="l">
              <a:defRPr sz="200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15314" y="6502402"/>
            <a:ext cx="928687" cy="365125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defRPr/>
            </a:pPr>
            <a:fld id="{FCBADC77-B742-4DB1-A4E0-25C4F6AF79A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3AE61-7361-4E5F-9281-AA1AFBFAE2E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A30B8-C330-4BE6-B160-5A1F8FFB9BC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FB676-483B-4AEA-AE35-A65879A115E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11523-DB49-47B9-86A7-0A5252C0912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E25F3-B78E-4FB5-A0BC-68AC9C4B472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E5763-EE5E-471B-87D7-60398518CB7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013E4-D496-4D7D-883C-8EADF18C5C6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360B6-7C9B-42EB-80B2-85AE8074A44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4D7B5-4915-4EC5-B55E-7613C65FC9C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C995B-FE73-42C4-981A-68C95D7B78C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pic>
        <p:nvPicPr>
          <p:cNvPr id="9" name="Picture 1026" descr="cover"/>
          <p:cNvPicPr>
            <a:picLocks noChangeAspect="1" noChangeArrowheads="1"/>
          </p:cNvPicPr>
          <p:nvPr/>
        </p:nvPicPr>
        <p:blipFill>
          <a:blip r:embed="rId2" cstate="print"/>
          <a:srcRect b="59392"/>
          <a:stretch>
            <a:fillRect/>
          </a:stretch>
        </p:blipFill>
        <p:spPr bwMode="auto">
          <a:xfrm>
            <a:off x="-9501" y="0"/>
            <a:ext cx="9153503" cy="2786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동대_PPT_표지_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"/>
            <a:ext cx="9144000" cy="685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2349502"/>
            <a:ext cx="7772400" cy="1008063"/>
          </a:xfrm>
        </p:spPr>
        <p:txBody>
          <a:bodyPr/>
          <a:lstStyle>
            <a:lvl1pPr algn="r"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51050" y="3429000"/>
            <a:ext cx="6400800" cy="576263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4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1pPr>
          </a:lstStyle>
          <a:p>
            <a:r>
              <a:rPr lang="ko-KR" altLang="en-US"/>
              <a:t>마스터 부제목 스타일 편집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mmunicative logo"/>
          <p:cNvPicPr>
            <a:picLocks noChangeAspect="1" noChangeArrowheads="1"/>
          </p:cNvPicPr>
          <p:nvPr userDrawn="1"/>
        </p:nvPicPr>
        <p:blipFill>
          <a:blip r:embed="rId2" cstate="print"/>
          <a:srcRect l="71317" t="34869" r="14595" b="43018"/>
          <a:stretch>
            <a:fillRect/>
          </a:stretch>
        </p:blipFill>
        <p:spPr bwMode="auto">
          <a:xfrm>
            <a:off x="1" y="4876800"/>
            <a:ext cx="1785938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plit orient="vert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plit orient="vert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457200" y="319090"/>
            <a:ext cx="8382000" cy="6148387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219202"/>
            <a:ext cx="8229600" cy="5248275"/>
          </a:xfrm>
        </p:spPr>
        <p:txBody>
          <a:bodyPr/>
          <a:lstStyle/>
          <a:p>
            <a:pPr lvl="0"/>
            <a:endParaRPr lang="ko-KR" altLang="en-US" noProof="0" dirty="0"/>
          </a:p>
        </p:txBody>
      </p:sp>
    </p:spTree>
  </p:cSld>
  <p:clrMapOvr>
    <a:masterClrMapping/>
  </p:clrMapOvr>
  <p:transition>
    <p:split orient="vert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19202"/>
            <a:ext cx="8229600" cy="524827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1_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19088"/>
            <a:ext cx="8382000" cy="563562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219202"/>
            <a:ext cx="8229600" cy="5248275"/>
          </a:xfrm>
        </p:spPr>
        <p:txBody>
          <a:bodyPr/>
          <a:lstStyle/>
          <a:p>
            <a:pPr lvl="0"/>
            <a:endParaRPr lang="ko-KR" altLang="en-US" noProof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858000" y="0"/>
            <a:ext cx="2133600" cy="228600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kern="1200">
                <a:solidFill>
                  <a:srgbClr val="1D528D"/>
                </a:solidFill>
                <a:cs typeface="+mn-cs"/>
              </a:rPr>
              <a:t>DONGGUK UNIVERSITY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plit orient="vert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19088"/>
            <a:ext cx="8382000" cy="563562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6858000" y="0"/>
            <a:ext cx="2133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kern="1200">
                <a:solidFill>
                  <a:srgbClr val="1D528D"/>
                </a:solidFill>
                <a:latin typeface="굴림" pitchFamily="50" charset="-127"/>
                <a:ea typeface="굴림" pitchFamily="50" charset="-127"/>
                <a:cs typeface="+mn-cs"/>
              </a:rPr>
              <a:t>DONGGUK UNIVERSITY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mmunicative logo"/>
          <p:cNvPicPr>
            <a:picLocks noChangeAspect="1" noChangeArrowheads="1"/>
          </p:cNvPicPr>
          <p:nvPr/>
        </p:nvPicPr>
        <p:blipFill>
          <a:blip r:embed="rId2" cstate="print"/>
          <a:srcRect l="71317" t="34869" r="14595" b="43018"/>
          <a:stretch>
            <a:fillRect/>
          </a:stretch>
        </p:blipFill>
        <p:spPr bwMode="auto">
          <a:xfrm>
            <a:off x="0" y="3370265"/>
            <a:ext cx="3143250" cy="3487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제목 개체 틀 1"/>
          <p:cNvSpPr>
            <a:spLocks noGrp="1"/>
          </p:cNvSpPr>
          <p:nvPr>
            <p:ph type="title"/>
          </p:nvPr>
        </p:nvSpPr>
        <p:spPr>
          <a:xfrm>
            <a:off x="457200" y="128586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mmunicative logo"/>
          <p:cNvPicPr>
            <a:picLocks noChangeAspect="1" noChangeArrowheads="1"/>
          </p:cNvPicPr>
          <p:nvPr userDrawn="1"/>
        </p:nvPicPr>
        <p:blipFill>
          <a:blip r:embed="rId2" cstate="print"/>
          <a:srcRect l="71317" t="34869" r="14595" b="43018"/>
          <a:stretch>
            <a:fillRect/>
          </a:stretch>
        </p:blipFill>
        <p:spPr bwMode="auto">
          <a:xfrm>
            <a:off x="1" y="4876800"/>
            <a:ext cx="1785938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plit orient="vert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plit orient="vert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457200" y="319090"/>
            <a:ext cx="8382000" cy="6148387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219202"/>
            <a:ext cx="8229600" cy="5248275"/>
          </a:xfrm>
        </p:spPr>
        <p:txBody>
          <a:bodyPr/>
          <a:lstStyle/>
          <a:p>
            <a:pPr lvl="0"/>
            <a:endParaRPr lang="ko-KR" altLang="en-US" noProof="0" dirty="0"/>
          </a:p>
        </p:txBody>
      </p:sp>
    </p:spTree>
  </p:cSld>
  <p:clrMapOvr>
    <a:masterClrMapping/>
  </p:clrMapOvr>
  <p:transition>
    <p:split orient="vert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19202"/>
            <a:ext cx="8229600" cy="524827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1_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19088"/>
            <a:ext cx="8382000" cy="563562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219202"/>
            <a:ext cx="8229600" cy="5248275"/>
          </a:xfrm>
        </p:spPr>
        <p:txBody>
          <a:bodyPr/>
          <a:lstStyle/>
          <a:p>
            <a:pPr lvl="0"/>
            <a:endParaRPr lang="ko-KR" altLang="en-US" noProof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858000" y="0"/>
            <a:ext cx="2133600" cy="228600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kern="1200">
                <a:solidFill>
                  <a:srgbClr val="1D528D"/>
                </a:solidFill>
                <a:cs typeface="+mn-cs"/>
              </a:rPr>
              <a:t>DONGGUK UNIVERSITY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plit orient="vert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19088"/>
            <a:ext cx="8382000" cy="563562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6858000" y="0"/>
            <a:ext cx="2133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kern="1200">
                <a:solidFill>
                  <a:srgbClr val="1D528D"/>
                </a:solidFill>
                <a:latin typeface="굴림" pitchFamily="50" charset="-127"/>
                <a:ea typeface="굴림" pitchFamily="50" charset="-127"/>
                <a:cs typeface="+mn-cs"/>
              </a:rPr>
              <a:t>DONGGUK UNIVERSITY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26" descr="cover"/>
          <p:cNvPicPr>
            <a:picLocks noChangeAspect="1" noChangeArrowheads="1"/>
          </p:cNvPicPr>
          <p:nvPr userDrawn="1"/>
        </p:nvPicPr>
        <p:blipFill>
          <a:blip r:embed="rId2" cstate="print"/>
          <a:srcRect b="59392"/>
          <a:stretch>
            <a:fillRect/>
          </a:stretch>
        </p:blipFill>
        <p:spPr bwMode="auto">
          <a:xfrm>
            <a:off x="-9524" y="2"/>
            <a:ext cx="9153525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  <a:defRPr/>
            </a:pPr>
            <a:fld id="{3001A66A-0CB7-4B1D-A201-4A7E73F05D2E}" type="datetimeFigureOut">
              <a:rPr kumimoji="1" lang="ko-KR" altLang="en-US" sz="1400" kern="1200">
                <a:solidFill>
                  <a:prstClr val="black"/>
                </a:solidFill>
                <a:latin typeface="굴림" pitchFamily="50" charset="-127"/>
                <a:ea typeface="굴림" pitchFamily="50" charset="-127"/>
                <a:cs typeface="+mn-cs"/>
              </a:rPr>
              <a:pPr algn="l" rtl="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t>2023-02-14</a:t>
            </a:fld>
            <a:endParaRPr kumimoji="1" lang="ko-KR" altLang="en-US" sz="1400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r" rtl="0" fontAlgn="base" latinLnBrk="1">
              <a:spcBef>
                <a:spcPct val="0"/>
              </a:spcBef>
              <a:spcAft>
                <a:spcPct val="0"/>
              </a:spcAft>
              <a:defRPr/>
            </a:pPr>
            <a:fld id="{D07EDF40-A87B-49E1-9312-15793348D873}" type="slidenum">
              <a:rPr kumimoji="1" lang="ko-KR" altLang="en-US" sz="1400" kern="1200">
                <a:solidFill>
                  <a:prstClr val="black"/>
                </a:solidFill>
                <a:latin typeface="굴림" pitchFamily="50" charset="-127"/>
                <a:ea typeface="굴림" pitchFamily="50" charset="-127"/>
                <a:cs typeface="+mn-cs"/>
              </a:rPr>
              <a:pPr algn="r" rtl="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ko-KR" altLang="en-US" sz="1400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ommunicative logo"/>
          <p:cNvPicPr>
            <a:picLocks noChangeAspect="1" noChangeArrowheads="1"/>
          </p:cNvPicPr>
          <p:nvPr userDrawn="1"/>
        </p:nvPicPr>
        <p:blipFill>
          <a:blip r:embed="rId2" cstate="print"/>
          <a:srcRect l="71317" t="34869" r="14595" b="43018"/>
          <a:stretch>
            <a:fillRect/>
          </a:stretch>
        </p:blipFill>
        <p:spPr bwMode="auto">
          <a:xfrm>
            <a:off x="0" y="2714993"/>
            <a:ext cx="3733800" cy="4143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>
            <a:normAutofit/>
          </a:bodyPr>
          <a:lstStyle>
            <a:lvl1pPr>
              <a:defRPr sz="32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2/14/2023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S"/>
          <p:cNvPicPr>
            <a:picLocks noChangeAspect="1" noChangeArrowheads="1"/>
          </p:cNvPicPr>
          <p:nvPr userDrawn="1"/>
        </p:nvPicPr>
        <p:blipFill>
          <a:blip r:embed="rId2" cstate="print"/>
          <a:srcRect t="2" b="86852"/>
          <a:stretch>
            <a:fillRect/>
          </a:stretch>
        </p:blipFill>
        <p:spPr bwMode="auto">
          <a:xfrm>
            <a:off x="0" y="2"/>
            <a:ext cx="9144000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4066"/>
            <a:ext cx="8229600" cy="715962"/>
          </a:xfrm>
        </p:spPr>
        <p:txBody>
          <a:bodyPr>
            <a:normAutofit/>
          </a:bodyPr>
          <a:lstStyle>
            <a:lvl1pPr algn="l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2/14/2023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2/14/2023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2/14/2023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2/14/2023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7315200" cy="715962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2/14/2023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2/14/2023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2/14/2023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2/14/2023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2/14/2023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2/14/2023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mmunicative logo"/>
          <p:cNvPicPr>
            <a:picLocks noChangeAspect="1" noChangeArrowheads="1"/>
          </p:cNvPicPr>
          <p:nvPr userDrawn="1"/>
        </p:nvPicPr>
        <p:blipFill>
          <a:blip r:embed="rId2" cstate="print"/>
          <a:srcRect l="71317" t="34869" r="14595" b="43018"/>
          <a:stretch>
            <a:fillRect/>
          </a:stretch>
        </p:blipFill>
        <p:spPr bwMode="auto">
          <a:xfrm>
            <a:off x="1" y="4876800"/>
            <a:ext cx="1785938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19202"/>
            <a:ext cx="8229600" cy="524827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plit orient="vert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gray">
          <a:xfrm>
            <a:off x="0" y="6524627"/>
            <a:ext cx="9144000" cy="333375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>
              <a:solidFill>
                <a:srgbClr val="1D528D"/>
              </a:solidFill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4" name="Picture 2" descr="AS"/>
          <p:cNvPicPr>
            <a:picLocks noChangeAspect="1" noChangeArrowheads="1"/>
          </p:cNvPicPr>
          <p:nvPr userDrawn="1"/>
        </p:nvPicPr>
        <p:blipFill>
          <a:blip r:embed="rId2" cstate="print"/>
          <a:srcRect b="86852"/>
          <a:stretch>
            <a:fillRect/>
          </a:stretch>
        </p:blipFill>
        <p:spPr bwMode="auto">
          <a:xfrm>
            <a:off x="0" y="1"/>
            <a:ext cx="9144000" cy="785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5763" y="119040"/>
            <a:ext cx="6615130" cy="500058"/>
          </a:xfrm>
        </p:spPr>
        <p:txBody>
          <a:bodyPr>
            <a:normAutofit/>
          </a:bodyPr>
          <a:lstStyle>
            <a:lvl1pPr algn="l">
              <a:defRPr sz="200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15314" y="6502402"/>
            <a:ext cx="928687" cy="365125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defRPr/>
            </a:pPr>
            <a:fld id="{FCBADC77-B742-4DB1-A4E0-25C4F6AF79A0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3AE61-7361-4E5F-9281-AA1AFBFAE2E0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A30B8-C330-4BE6-B160-5A1F8FFB9BC7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FB676-483B-4AEA-AE35-A65879A115E7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11523-DB49-47B9-86A7-0A5252C09122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E25F3-B78E-4FB5-A0BC-68AC9C4B472E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E5763-EE5E-471B-87D7-60398518CB74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013E4-D496-4D7D-883C-8EADF18C5C65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360B6-7C9B-42EB-80B2-85AE8074A443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4D7B5-4915-4EC5-B55E-7613C65FC9C4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C995B-FE73-42C4-981A-68C95D7B78CF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4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image" Target="../media/image4.jpeg"/><Relationship Id="rId2" Type="http://schemas.openxmlformats.org/officeDocument/2006/relationships/slideLayout" Target="../slideLayouts/slideLayout47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D09A7EA3-501D-427D-89A6-FCC717812CE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9" r:id="rId1"/>
    <p:sldLayoutId id="2147484209" r:id="rId2"/>
    <p:sldLayoutId id="2147484210" r:id="rId3"/>
    <p:sldLayoutId id="2147484211" r:id="rId4"/>
    <p:sldLayoutId id="2147484212" r:id="rId5"/>
    <p:sldLayoutId id="2147484213" r:id="rId6"/>
    <p:sldLayoutId id="2147484214" r:id="rId7"/>
    <p:sldLayoutId id="2147484215" r:id="rId8"/>
    <p:sldLayoutId id="2147484216" r:id="rId9"/>
    <p:sldLayoutId id="2147484217" r:id="rId10"/>
    <p:sldLayoutId id="2147484218" r:id="rId11"/>
  </p:sldLayoutIdLst>
  <p:transition>
    <p:split orient="vert"/>
  </p:transition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ppt format"/>
          <p:cNvPicPr>
            <a:picLocks noChangeAspect="1" noChangeArrowheads="1"/>
          </p:cNvPicPr>
          <p:nvPr/>
        </p:nvPicPr>
        <p:blipFill>
          <a:blip r:embed="rId14" cstate="print"/>
          <a:srcRect l="44647" t="50934" r="42658" b="3489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 latinLnBrk="1"/>
            <a:endParaRPr lang="ko-KR" altLang="en-US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 latinLnBrk="1"/>
            <a:endParaRPr lang="ko-KR" altLang="en-US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 latinLnBrk="1"/>
            <a:fld id="{23483237-DD2C-4733-B4F2-882158DAA701}" type="slidenum">
              <a:rPr lang="ko-KR" altLang="en-US" kern="1200" smtClean="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rtl="0" latinLnBrk="1"/>
              <a:t>‹#›</a:t>
            </a:fld>
            <a:endParaRPr lang="ko-KR" altLang="en-US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pic>
        <p:nvPicPr>
          <p:cNvPr id="12" name="Picture 2" descr="AS"/>
          <p:cNvPicPr>
            <a:picLocks noChangeAspect="1" noChangeArrowheads="1"/>
          </p:cNvPicPr>
          <p:nvPr/>
        </p:nvPicPr>
        <p:blipFill>
          <a:blip r:embed="rId15" cstate="print"/>
          <a:srcRect b="86852"/>
          <a:stretch>
            <a:fillRect/>
          </a:stretch>
        </p:blipFill>
        <p:spPr bwMode="auto">
          <a:xfrm>
            <a:off x="1" y="2"/>
            <a:ext cx="9144000" cy="84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21" r:id="rId1"/>
    <p:sldLayoutId id="2147484222" r:id="rId2"/>
    <p:sldLayoutId id="2147484223" r:id="rId3"/>
    <p:sldLayoutId id="2147484224" r:id="rId4"/>
    <p:sldLayoutId id="2147484225" r:id="rId5"/>
    <p:sldLayoutId id="2147484226" r:id="rId6"/>
    <p:sldLayoutId id="2147484227" r:id="rId7"/>
    <p:sldLayoutId id="2147484228" r:id="rId8"/>
    <p:sldLayoutId id="2147484229" r:id="rId9"/>
    <p:sldLayoutId id="2147484230" r:id="rId10"/>
    <p:sldLayoutId id="2147484231" r:id="rId11"/>
    <p:sldLayoutId id="2147484232" r:id="rId12"/>
  </p:sldLayoutIdLst>
  <p:transition>
    <p:split orient="vert"/>
  </p:transition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S"/>
          <p:cNvPicPr>
            <a:picLocks noChangeAspect="1" noChangeArrowheads="1"/>
          </p:cNvPicPr>
          <p:nvPr/>
        </p:nvPicPr>
        <p:blipFill>
          <a:blip r:embed="rId13" cstate="print"/>
          <a:srcRect b="86852"/>
          <a:stretch>
            <a:fillRect/>
          </a:stretch>
        </p:blipFill>
        <p:spPr bwMode="auto">
          <a:xfrm>
            <a:off x="0" y="123827"/>
            <a:ext cx="9144000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5634" name="Rectangle 2"/>
          <p:cNvSpPr>
            <a:spLocks noChangeArrowheads="1"/>
          </p:cNvSpPr>
          <p:nvPr/>
        </p:nvSpPr>
        <p:spPr bwMode="gray">
          <a:xfrm>
            <a:off x="0" y="6524627"/>
            <a:ext cx="9144000" cy="3333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kern="1200">
              <a:solidFill>
                <a:srgbClr val="1D528D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2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</a:p>
        </p:txBody>
      </p:sp>
      <p:sp>
        <p:nvSpPr>
          <p:cNvPr id="325641" name="Text Box 9"/>
          <p:cNvSpPr txBox="1">
            <a:spLocks noChangeArrowheads="1"/>
          </p:cNvSpPr>
          <p:nvPr/>
        </p:nvSpPr>
        <p:spPr bwMode="auto">
          <a:xfrm>
            <a:off x="8256588" y="6516688"/>
            <a:ext cx="754062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0" fontAlgn="base">
              <a:spcBef>
                <a:spcPct val="50000"/>
              </a:spcBef>
              <a:spcAft>
                <a:spcPct val="0"/>
              </a:spcAft>
              <a:defRPr/>
            </a:pPr>
            <a:fld id="{A3B02359-9363-4D71-A743-257F28B966DB}" type="slidenum">
              <a:rPr lang="en-US" altLang="ko-KR" sz="1400" b="1" kern="1200">
                <a:solidFill>
                  <a:srgbClr val="000000"/>
                </a:solidFill>
                <a:latin typeface="Arial" pitchFamily="34" charset="0"/>
                <a:ea typeface="굴림" pitchFamily="50" charset="-127"/>
                <a:cs typeface="+mn-cs"/>
              </a:rPr>
              <a:pPr algn="ctr" rtl="0"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altLang="ko-KR" sz="1400" b="1" kern="1200">
              <a:solidFill>
                <a:srgbClr val="000000"/>
              </a:solidFill>
              <a:latin typeface="Arial" pitchFamily="34" charset="0"/>
              <a:ea typeface="굴림" pitchFamily="50" charset="-127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4" r:id="rId1"/>
    <p:sldLayoutId id="2147484235" r:id="rId2"/>
    <p:sldLayoutId id="2147484236" r:id="rId3"/>
    <p:sldLayoutId id="2147484237" r:id="rId4"/>
    <p:sldLayoutId id="2147484238" r:id="rId5"/>
    <p:sldLayoutId id="2147484239" r:id="rId6"/>
    <p:sldLayoutId id="2147484240" r:id="rId7"/>
    <p:sldLayoutId id="2147484241" r:id="rId8"/>
    <p:sldLayoutId id="2147484242" r:id="rId9"/>
    <p:sldLayoutId id="2147484243" r:id="rId10"/>
    <p:sldLayoutId id="2147484245" r:id="rId11"/>
  </p:sldLayoutIdLst>
  <p:transition>
    <p:split orient="vert"/>
  </p:transition>
  <p:hf sldNum="0" hdr="0" ftr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kumimoji="1" sz="2800" b="1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S"/>
          <p:cNvPicPr>
            <a:picLocks noChangeAspect="1" noChangeArrowheads="1"/>
          </p:cNvPicPr>
          <p:nvPr/>
        </p:nvPicPr>
        <p:blipFill>
          <a:blip r:embed="rId13" cstate="print"/>
          <a:srcRect b="86852"/>
          <a:stretch>
            <a:fillRect/>
          </a:stretch>
        </p:blipFill>
        <p:spPr bwMode="auto">
          <a:xfrm>
            <a:off x="0" y="123827"/>
            <a:ext cx="9144000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5634" name="Rectangle 2"/>
          <p:cNvSpPr>
            <a:spLocks noChangeArrowheads="1"/>
          </p:cNvSpPr>
          <p:nvPr/>
        </p:nvSpPr>
        <p:spPr bwMode="gray">
          <a:xfrm>
            <a:off x="0" y="6524627"/>
            <a:ext cx="9144000" cy="3333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kern="1200">
              <a:solidFill>
                <a:srgbClr val="1D528D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2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</a:p>
        </p:txBody>
      </p:sp>
      <p:sp>
        <p:nvSpPr>
          <p:cNvPr id="325641" name="Text Box 9"/>
          <p:cNvSpPr txBox="1">
            <a:spLocks noChangeArrowheads="1"/>
          </p:cNvSpPr>
          <p:nvPr/>
        </p:nvSpPr>
        <p:spPr bwMode="auto">
          <a:xfrm>
            <a:off x="8256588" y="6516688"/>
            <a:ext cx="754062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0" fontAlgn="base">
              <a:spcBef>
                <a:spcPct val="50000"/>
              </a:spcBef>
              <a:spcAft>
                <a:spcPct val="0"/>
              </a:spcAft>
              <a:defRPr/>
            </a:pPr>
            <a:fld id="{A3B02359-9363-4D71-A743-257F28B966DB}" type="slidenum">
              <a:rPr lang="en-US" altLang="ko-KR" sz="1400" b="1" kern="1200">
                <a:solidFill>
                  <a:srgbClr val="000000"/>
                </a:solidFill>
                <a:latin typeface="Arial" pitchFamily="34" charset="0"/>
                <a:ea typeface="굴림" pitchFamily="50" charset="-127"/>
                <a:cs typeface="+mn-cs"/>
              </a:rPr>
              <a:pPr algn="ctr" rtl="0"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altLang="ko-KR" sz="1400" b="1" kern="1200">
              <a:solidFill>
                <a:srgbClr val="000000"/>
              </a:solidFill>
              <a:latin typeface="Arial" pitchFamily="34" charset="0"/>
              <a:ea typeface="굴림" pitchFamily="50" charset="-127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8" r:id="rId1"/>
    <p:sldLayoutId id="2147484249" r:id="rId2"/>
    <p:sldLayoutId id="2147484250" r:id="rId3"/>
    <p:sldLayoutId id="2147484251" r:id="rId4"/>
    <p:sldLayoutId id="2147484252" r:id="rId5"/>
    <p:sldLayoutId id="2147484253" r:id="rId6"/>
    <p:sldLayoutId id="2147484254" r:id="rId7"/>
    <p:sldLayoutId id="2147484255" r:id="rId8"/>
    <p:sldLayoutId id="2147484256" r:id="rId9"/>
    <p:sldLayoutId id="2147484257" r:id="rId10"/>
    <p:sldLayoutId id="2147484258" r:id="rId11"/>
  </p:sldLayoutIdLst>
  <p:transition>
    <p:split orient="vert"/>
  </p:transition>
  <p:hf sldNum="0" hdr="0" ftr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kumimoji="1" sz="2800" b="1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AS"/>
          <p:cNvPicPr>
            <a:picLocks noChangeAspect="1" noChangeArrowheads="1"/>
          </p:cNvPicPr>
          <p:nvPr/>
        </p:nvPicPr>
        <p:blipFill>
          <a:blip r:embed="rId17" cstate="print"/>
          <a:srcRect b="89900"/>
          <a:stretch>
            <a:fillRect/>
          </a:stretch>
        </p:blipFill>
        <p:spPr bwMode="auto">
          <a:xfrm>
            <a:off x="0" y="2"/>
            <a:ext cx="9144000" cy="652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AS"/>
          <p:cNvPicPr>
            <a:picLocks noChangeAspect="1" noChangeArrowheads="1"/>
          </p:cNvPicPr>
          <p:nvPr/>
        </p:nvPicPr>
        <p:blipFill>
          <a:blip r:embed="rId17" cstate="print"/>
          <a:srcRect t="9438" b="86852"/>
          <a:stretch>
            <a:fillRect/>
          </a:stretch>
        </p:blipFill>
        <p:spPr bwMode="auto">
          <a:xfrm>
            <a:off x="0" y="609602"/>
            <a:ext cx="9144000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3002"/>
            <a:ext cx="8229600" cy="4983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rtl="0" fontAlgn="base">
                <a:spcBef>
                  <a:spcPct val="0"/>
                </a:spcBef>
                <a:spcAft>
                  <a:spcPct val="0"/>
                </a:spcAft>
              </a:pPr>
              <a:t>2/14/2023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</a:pPr>
            <a:endParaRPr lang="en-US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0" r:id="rId1"/>
    <p:sldLayoutId id="2147484261" r:id="rId2"/>
    <p:sldLayoutId id="2147484262" r:id="rId3"/>
    <p:sldLayoutId id="2147484263" r:id="rId4"/>
    <p:sldLayoutId id="2147484264" r:id="rId5"/>
    <p:sldLayoutId id="2147484265" r:id="rId6"/>
    <p:sldLayoutId id="2147484266" r:id="rId7"/>
    <p:sldLayoutId id="2147484267" r:id="rId8"/>
    <p:sldLayoutId id="2147484268" r:id="rId9"/>
    <p:sldLayoutId id="2147484269" r:id="rId10"/>
    <p:sldLayoutId id="2147484270" r:id="rId11"/>
    <p:sldLayoutId id="2147484271" r:id="rId12"/>
    <p:sldLayoutId id="2147484272" r:id="rId13"/>
    <p:sldLayoutId id="2147484273" r:id="rId14"/>
    <p:sldLayoutId id="2147484274" r:id="rId15"/>
  </p:sldLayoutIdLst>
  <p:transition>
    <p:split orient="vert"/>
  </p:transition>
  <p:txStyles>
    <p:titleStyle>
      <a:lvl1pPr algn="l" defTabSz="9144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HY울릉도M" pitchFamily="18" charset="-127"/>
          <a:ea typeface="HY울릉도M" pitchFamily="18" charset="-127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D09A7EA3-501D-427D-89A6-FCC717812CE1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6" r:id="rId1"/>
    <p:sldLayoutId id="2147484277" r:id="rId2"/>
    <p:sldLayoutId id="2147484278" r:id="rId3"/>
    <p:sldLayoutId id="2147484279" r:id="rId4"/>
    <p:sldLayoutId id="2147484280" r:id="rId5"/>
    <p:sldLayoutId id="2147484281" r:id="rId6"/>
    <p:sldLayoutId id="2147484282" r:id="rId7"/>
    <p:sldLayoutId id="2147484283" r:id="rId8"/>
    <p:sldLayoutId id="2147484284" r:id="rId9"/>
    <p:sldLayoutId id="2147484285" r:id="rId10"/>
    <p:sldLayoutId id="2147484286" r:id="rId11"/>
  </p:sldLayoutIdLst>
  <p:transition>
    <p:split orient="vert"/>
  </p:transition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gs.dongguk.edu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kosaf.go.kr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gs.dongguk.edu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eclass.dongguk.edu/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gs.dongguk.edu/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ikorea.go.kr/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mailto:scf@dongguk.edu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4213" y="2635252"/>
            <a:ext cx="7772400" cy="1008062"/>
          </a:xfrm>
        </p:spPr>
        <p:txBody>
          <a:bodyPr>
            <a:normAutofit fontScale="90000"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en-US" altLang="ko-KR" sz="3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2023-</a:t>
            </a:r>
            <a:r>
              <a:rPr lang="ko-KR" altLang="en-US" sz="3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전기 </a:t>
            </a:r>
            <a:r>
              <a:rPr lang="ko-KR" altLang="en-US" sz="3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일반대학원 신입생 오리엔테이션 </a:t>
            </a:r>
            <a:r>
              <a:rPr lang="en-US" altLang="ko-KR" sz="3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en-US" altLang="ko-KR" sz="3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US" altLang="ko-KR" sz="3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 </a:t>
            </a:r>
            <a:r>
              <a:rPr lang="ko-KR" altLang="en-US" sz="3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학사제도 및 수강신청 안내 </a:t>
            </a:r>
            <a:r>
              <a:rPr lang="en-US" altLang="ko-KR" sz="3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endParaRPr lang="ko-KR" altLang="en-US" sz="3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075" name="Rectangle 4"/>
          <p:cNvSpPr>
            <a:spLocks noChangeArrowheads="1"/>
          </p:cNvSpPr>
          <p:nvPr/>
        </p:nvSpPr>
        <p:spPr bwMode="auto">
          <a:xfrm>
            <a:off x="2411760" y="5373216"/>
            <a:ext cx="367240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rtl="0" fontAlgn="base" latinLnBrk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altLang="ko-KR" sz="2400" dirty="0">
              <a:solidFill>
                <a:srgbClr val="EEECE1">
                  <a:lumMod val="50000"/>
                </a:srgbClr>
              </a:solidFill>
              <a:latin typeface="맑은 고딕"/>
              <a:ea typeface="맑은 고딕"/>
            </a:endParaRPr>
          </a:p>
          <a:p>
            <a:pPr algn="r" rtl="0" fontAlgn="base" latinLnBrk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altLang="ko-KR" sz="2400" dirty="0">
              <a:solidFill>
                <a:srgbClr val="EEECE1">
                  <a:lumMod val="50000"/>
                </a:srgbClr>
              </a:solidFill>
              <a:latin typeface="맑은 고딕"/>
              <a:ea typeface="맑은 고딕"/>
            </a:endParaRPr>
          </a:p>
          <a:p>
            <a:pPr algn="r" rtl="0" fontAlgn="base" latinLnBrk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2400" b="1" dirty="0">
                <a:solidFill>
                  <a:srgbClr val="EEECE1">
                    <a:lumMod val="50000"/>
                  </a:srgbClr>
                </a:solidFill>
                <a:latin typeface="맑은 고딕"/>
                <a:ea typeface="맑은 고딕"/>
              </a:rPr>
              <a:t>일반대학원 </a:t>
            </a:r>
            <a:r>
              <a:rPr lang="ko-KR" altLang="en-US" sz="2400" b="1" dirty="0" err="1">
                <a:solidFill>
                  <a:srgbClr val="EEECE1">
                    <a:lumMod val="50000"/>
                  </a:srgbClr>
                </a:solidFill>
                <a:latin typeface="맑은 고딕"/>
                <a:ea typeface="맑은 고딕"/>
              </a:rPr>
              <a:t>학사운영실</a:t>
            </a:r>
            <a:endParaRPr lang="ko-KR" altLang="en-US" sz="2400" b="1" dirty="0">
              <a:solidFill>
                <a:srgbClr val="EEECE1">
                  <a:lumMod val="50000"/>
                </a:srgbClr>
              </a:solidFill>
              <a:latin typeface="맑은 고딕"/>
              <a:ea typeface="맑은 고딕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932" y="3933056"/>
            <a:ext cx="2924944" cy="292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133442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ko-KR" altLang="en-US" sz="2300" dirty="0"/>
              <a:t>목차</a:t>
            </a:r>
          </a:p>
        </p:txBody>
      </p:sp>
      <p:sp>
        <p:nvSpPr>
          <p:cNvPr id="11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67567" y="6448253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2</a:t>
            </a:fld>
            <a:endParaRPr lang="ko-KR" altLang="en-US" dirty="0"/>
          </a:p>
        </p:txBody>
      </p:sp>
      <p:sp>
        <p:nvSpPr>
          <p:cNvPr id="12" name="AutoShape 186"/>
          <p:cNvSpPr>
            <a:spLocks noChangeAspect="1" noChangeArrowheads="1"/>
          </p:cNvSpPr>
          <p:nvPr/>
        </p:nvSpPr>
        <p:spPr bwMode="auto">
          <a:xfrm>
            <a:off x="5135362" y="1196752"/>
            <a:ext cx="3240360" cy="347315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FFFF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en-US" altLang="ko-KR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HY견고딕" pitchFamily="18" charset="-127"/>
              </a:rPr>
              <a:t>	   </a:t>
            </a:r>
            <a:r>
              <a:rPr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학사일정</a:t>
            </a:r>
            <a:endParaRPr lang="en-US" altLang="ko-KR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Oval 187"/>
          <p:cNvSpPr>
            <a:spLocks noChangeAspect="1" noChangeArrowheads="1"/>
          </p:cNvSpPr>
          <p:nvPr/>
        </p:nvSpPr>
        <p:spPr bwMode="auto">
          <a:xfrm>
            <a:off x="4821657" y="1219747"/>
            <a:ext cx="576335" cy="308157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accent6">
                <a:lumMod val="50000"/>
              </a:schemeClr>
            </a:solidFill>
            <a:round/>
            <a:headEnd/>
            <a:tailEnd/>
          </a:ln>
          <a:effectLst>
            <a:outerShdw dist="25400" algn="ctr" rotWithShape="0">
              <a:schemeClr val="tx1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ko-KR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바탕" pitchFamily="18" charset="-127"/>
              </a:rPr>
              <a:t>1</a:t>
            </a:r>
            <a:endParaRPr lang="ko-KR" altLang="ko-KR" b="1" dirty="0">
              <a:solidFill>
                <a:schemeClr val="accent6">
                  <a:lumMod val="50000"/>
                </a:schemeClr>
              </a:solidFill>
              <a:latin typeface="+mj-lt"/>
              <a:ea typeface="바탕" pitchFamily="18" charset="-127"/>
            </a:endParaRPr>
          </a:p>
        </p:txBody>
      </p:sp>
      <p:sp>
        <p:nvSpPr>
          <p:cNvPr id="14" name="AutoShape 188"/>
          <p:cNvSpPr>
            <a:spLocks noChangeAspect="1" noChangeArrowheads="1"/>
          </p:cNvSpPr>
          <p:nvPr/>
        </p:nvSpPr>
        <p:spPr bwMode="auto">
          <a:xfrm>
            <a:off x="5135362" y="1628800"/>
            <a:ext cx="3240360" cy="347315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FFFF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en-US" altLang="ko-KR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HY견고딕" pitchFamily="18" charset="-127"/>
              </a:rPr>
              <a:t>       </a:t>
            </a:r>
            <a:r>
              <a:rPr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수업</a:t>
            </a:r>
            <a:endParaRPr lang="en-US" altLang="ko-KR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Oval 189"/>
          <p:cNvSpPr>
            <a:spLocks noChangeAspect="1" noChangeArrowheads="1"/>
          </p:cNvSpPr>
          <p:nvPr/>
        </p:nvSpPr>
        <p:spPr bwMode="auto">
          <a:xfrm>
            <a:off x="4821657" y="1650700"/>
            <a:ext cx="576335" cy="309860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accent6">
                <a:lumMod val="50000"/>
              </a:schemeClr>
            </a:solidFill>
            <a:round/>
            <a:headEnd/>
            <a:tailEnd/>
          </a:ln>
          <a:effectLst>
            <a:outerShdw dist="25400" algn="ctr" rotWithShape="0">
              <a:schemeClr val="tx1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ko-KR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바탕" pitchFamily="18" charset="-127"/>
              </a:rPr>
              <a:t>2</a:t>
            </a:r>
            <a:endParaRPr lang="ko-KR" altLang="ko-KR" b="1" dirty="0">
              <a:solidFill>
                <a:schemeClr val="accent6">
                  <a:lumMod val="50000"/>
                </a:schemeClr>
              </a:solidFill>
              <a:latin typeface="+mj-lt"/>
              <a:ea typeface="바탕" pitchFamily="18" charset="-127"/>
            </a:endParaRPr>
          </a:p>
        </p:txBody>
      </p:sp>
      <p:sp>
        <p:nvSpPr>
          <p:cNvPr id="16" name="AutoShape 190"/>
          <p:cNvSpPr>
            <a:spLocks noChangeAspect="1" noChangeArrowheads="1"/>
          </p:cNvSpPr>
          <p:nvPr/>
        </p:nvSpPr>
        <p:spPr bwMode="auto">
          <a:xfrm>
            <a:off x="5135362" y="2060848"/>
            <a:ext cx="3240360" cy="347315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FFFF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en-US" altLang="ko-KR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HY견고딕" pitchFamily="18" charset="-127"/>
              </a:rPr>
              <a:t>	   </a:t>
            </a:r>
            <a:r>
              <a:rPr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선수과목</a:t>
            </a:r>
            <a:endParaRPr lang="en-US" altLang="ko-KR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Oval 191"/>
          <p:cNvSpPr>
            <a:spLocks noChangeAspect="1" noChangeArrowheads="1"/>
          </p:cNvSpPr>
          <p:nvPr/>
        </p:nvSpPr>
        <p:spPr bwMode="auto">
          <a:xfrm>
            <a:off x="4821657" y="2081652"/>
            <a:ext cx="576335" cy="309860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accent6">
                <a:lumMod val="50000"/>
              </a:schemeClr>
            </a:solidFill>
            <a:round/>
            <a:headEnd/>
            <a:tailEnd/>
          </a:ln>
          <a:effectLst>
            <a:outerShdw dist="25400" algn="ctr" rotWithShape="0">
              <a:schemeClr val="tx1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ko-KR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바탕" pitchFamily="18" charset="-127"/>
              </a:rPr>
              <a:t>3</a:t>
            </a:r>
            <a:endParaRPr lang="ko-KR" altLang="ko-KR" b="1" dirty="0">
              <a:solidFill>
                <a:schemeClr val="accent6">
                  <a:lumMod val="50000"/>
                </a:schemeClr>
              </a:solidFill>
              <a:latin typeface="+mj-lt"/>
              <a:ea typeface="바탕" pitchFamily="18" charset="-127"/>
            </a:endParaRPr>
          </a:p>
        </p:txBody>
      </p:sp>
      <p:sp>
        <p:nvSpPr>
          <p:cNvPr id="19" name="AutoShape 186"/>
          <p:cNvSpPr>
            <a:spLocks noChangeAspect="1" noChangeArrowheads="1"/>
          </p:cNvSpPr>
          <p:nvPr/>
        </p:nvSpPr>
        <p:spPr bwMode="auto">
          <a:xfrm>
            <a:off x="5148064" y="2505621"/>
            <a:ext cx="3240360" cy="347315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FFFFFF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en-US" altLang="ko-KR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HY견고딕" pitchFamily="18" charset="-127"/>
              </a:rPr>
              <a:t>	   </a:t>
            </a:r>
            <a:r>
              <a:rPr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성적</a:t>
            </a:r>
            <a:endParaRPr lang="en-US" altLang="ko-KR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Oval 187"/>
          <p:cNvSpPr>
            <a:spLocks noChangeAspect="1" noChangeArrowheads="1"/>
          </p:cNvSpPr>
          <p:nvPr/>
        </p:nvSpPr>
        <p:spPr bwMode="auto">
          <a:xfrm>
            <a:off x="4834359" y="2528616"/>
            <a:ext cx="576335" cy="308157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accent6">
                <a:lumMod val="50000"/>
              </a:schemeClr>
            </a:solidFill>
            <a:round/>
            <a:headEnd/>
            <a:tailEnd/>
          </a:ln>
          <a:effectLst>
            <a:outerShdw dist="25400" algn="ctr" rotWithShape="0">
              <a:schemeClr val="tx1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ko-KR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바탕" pitchFamily="18" charset="-127"/>
              </a:rPr>
              <a:t>4</a:t>
            </a:r>
            <a:endParaRPr lang="ko-KR" altLang="ko-KR" b="1" dirty="0">
              <a:solidFill>
                <a:schemeClr val="accent6">
                  <a:lumMod val="50000"/>
                </a:schemeClr>
              </a:solidFill>
              <a:latin typeface="+mj-lt"/>
              <a:ea typeface="바탕" pitchFamily="18" charset="-127"/>
            </a:endParaRPr>
          </a:p>
        </p:txBody>
      </p:sp>
      <p:sp>
        <p:nvSpPr>
          <p:cNvPr id="21" name="AutoShape 188"/>
          <p:cNvSpPr>
            <a:spLocks noChangeAspect="1" noChangeArrowheads="1"/>
          </p:cNvSpPr>
          <p:nvPr/>
        </p:nvSpPr>
        <p:spPr bwMode="auto">
          <a:xfrm>
            <a:off x="5148064" y="2937669"/>
            <a:ext cx="3240360" cy="347315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FFFFFF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en-US" altLang="ko-KR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HY견고딕" pitchFamily="18" charset="-127"/>
              </a:rPr>
              <a:t>       </a:t>
            </a:r>
            <a:r>
              <a:rPr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수료</a:t>
            </a:r>
            <a:r>
              <a:rPr lang="en-US" altLang="ko-KR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졸업</a:t>
            </a:r>
            <a:endParaRPr lang="en-US" altLang="ko-KR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Oval 189"/>
          <p:cNvSpPr>
            <a:spLocks noChangeAspect="1" noChangeArrowheads="1"/>
          </p:cNvSpPr>
          <p:nvPr/>
        </p:nvSpPr>
        <p:spPr bwMode="auto">
          <a:xfrm>
            <a:off x="4834359" y="2959569"/>
            <a:ext cx="576335" cy="309860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accent6">
                <a:lumMod val="50000"/>
              </a:schemeClr>
            </a:solidFill>
            <a:round/>
            <a:headEnd/>
            <a:tailEnd/>
          </a:ln>
          <a:effectLst>
            <a:outerShdw dist="25400" algn="ctr" rotWithShape="0">
              <a:schemeClr val="tx1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ko-KR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바탕" pitchFamily="18" charset="-127"/>
              </a:rPr>
              <a:t>5</a:t>
            </a:r>
            <a:endParaRPr lang="ko-KR" altLang="ko-KR" b="1" dirty="0">
              <a:solidFill>
                <a:schemeClr val="accent6">
                  <a:lumMod val="50000"/>
                </a:schemeClr>
              </a:solidFill>
              <a:latin typeface="+mj-lt"/>
              <a:ea typeface="바탕" pitchFamily="18" charset="-127"/>
            </a:endParaRPr>
          </a:p>
        </p:txBody>
      </p:sp>
      <p:sp>
        <p:nvSpPr>
          <p:cNvPr id="23" name="AutoShape 190"/>
          <p:cNvSpPr>
            <a:spLocks noChangeAspect="1" noChangeArrowheads="1"/>
          </p:cNvSpPr>
          <p:nvPr/>
        </p:nvSpPr>
        <p:spPr bwMode="auto">
          <a:xfrm>
            <a:off x="5148064" y="3369717"/>
            <a:ext cx="3240360" cy="347315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FFFFFF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en-US" altLang="ko-KR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HY견고딕" pitchFamily="18" charset="-127"/>
              </a:rPr>
              <a:t>	   </a:t>
            </a:r>
            <a:r>
              <a:rPr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학적</a:t>
            </a:r>
            <a:endParaRPr lang="en-US" altLang="ko-KR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Oval 191"/>
          <p:cNvSpPr>
            <a:spLocks noChangeAspect="1" noChangeArrowheads="1"/>
          </p:cNvSpPr>
          <p:nvPr/>
        </p:nvSpPr>
        <p:spPr bwMode="auto">
          <a:xfrm>
            <a:off x="4834359" y="3390521"/>
            <a:ext cx="576335" cy="309860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accent6">
                <a:lumMod val="50000"/>
              </a:schemeClr>
            </a:solidFill>
            <a:round/>
            <a:headEnd/>
            <a:tailEnd/>
          </a:ln>
          <a:effectLst>
            <a:outerShdw dist="25400" algn="ctr" rotWithShape="0">
              <a:schemeClr val="tx1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ko-KR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바탕" pitchFamily="18" charset="-127"/>
              </a:rPr>
              <a:t>6</a:t>
            </a:r>
            <a:endParaRPr lang="ko-KR" altLang="ko-KR" b="1" dirty="0">
              <a:solidFill>
                <a:schemeClr val="accent6">
                  <a:lumMod val="50000"/>
                </a:schemeClr>
              </a:solidFill>
              <a:latin typeface="+mj-lt"/>
              <a:ea typeface="바탕" pitchFamily="18" charset="-127"/>
            </a:endParaRPr>
          </a:p>
        </p:txBody>
      </p:sp>
      <p:sp>
        <p:nvSpPr>
          <p:cNvPr id="25" name="AutoShape 186"/>
          <p:cNvSpPr>
            <a:spLocks noChangeAspect="1" noChangeArrowheads="1"/>
          </p:cNvSpPr>
          <p:nvPr/>
        </p:nvSpPr>
        <p:spPr bwMode="auto">
          <a:xfrm>
            <a:off x="5148064" y="3789040"/>
            <a:ext cx="3240360" cy="347315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rgbClr val="FFFFFF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en-US" altLang="ko-KR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HY견고딕" pitchFamily="18" charset="-127"/>
              </a:rPr>
              <a:t>	   </a:t>
            </a:r>
            <a:r>
              <a:rPr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등록</a:t>
            </a:r>
            <a:endParaRPr lang="en-US" altLang="ko-KR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Oval 187"/>
          <p:cNvSpPr>
            <a:spLocks noChangeAspect="1" noChangeArrowheads="1"/>
          </p:cNvSpPr>
          <p:nvPr/>
        </p:nvSpPr>
        <p:spPr bwMode="auto">
          <a:xfrm>
            <a:off x="4834359" y="3812035"/>
            <a:ext cx="576335" cy="308157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accent6">
                <a:lumMod val="50000"/>
              </a:schemeClr>
            </a:solidFill>
            <a:round/>
            <a:headEnd/>
            <a:tailEnd/>
          </a:ln>
          <a:effectLst>
            <a:outerShdw dist="25400" algn="ctr" rotWithShape="0">
              <a:schemeClr val="tx1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ko-KR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바탕" pitchFamily="18" charset="-127"/>
              </a:rPr>
              <a:t>7</a:t>
            </a:r>
            <a:endParaRPr lang="ko-KR" altLang="ko-KR" b="1" dirty="0">
              <a:solidFill>
                <a:schemeClr val="accent6">
                  <a:lumMod val="50000"/>
                </a:schemeClr>
              </a:solidFill>
              <a:latin typeface="+mj-lt"/>
              <a:ea typeface="바탕" pitchFamily="18" charset="-127"/>
            </a:endParaRPr>
          </a:p>
        </p:txBody>
      </p:sp>
      <p:sp>
        <p:nvSpPr>
          <p:cNvPr id="27" name="AutoShape 188"/>
          <p:cNvSpPr>
            <a:spLocks noChangeAspect="1" noChangeArrowheads="1"/>
          </p:cNvSpPr>
          <p:nvPr/>
        </p:nvSpPr>
        <p:spPr bwMode="auto">
          <a:xfrm>
            <a:off x="5148064" y="4221088"/>
            <a:ext cx="3240360" cy="347315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rgbClr val="FFFFFF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en-US" altLang="ko-KR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HY견고딕" pitchFamily="18" charset="-127"/>
              </a:rPr>
              <a:t>       </a:t>
            </a:r>
            <a:r>
              <a:rPr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자격시험</a:t>
            </a:r>
            <a:endParaRPr lang="en-US" altLang="ko-KR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Oval 189"/>
          <p:cNvSpPr>
            <a:spLocks noChangeAspect="1" noChangeArrowheads="1"/>
          </p:cNvSpPr>
          <p:nvPr/>
        </p:nvSpPr>
        <p:spPr bwMode="auto">
          <a:xfrm>
            <a:off x="4834359" y="4242988"/>
            <a:ext cx="576335" cy="309860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accent6">
                <a:lumMod val="50000"/>
              </a:schemeClr>
            </a:solidFill>
            <a:round/>
            <a:headEnd/>
            <a:tailEnd/>
          </a:ln>
          <a:effectLst>
            <a:outerShdw dist="25400" algn="ctr" rotWithShape="0">
              <a:schemeClr val="tx1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ko-KR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바탕" pitchFamily="18" charset="-127"/>
              </a:rPr>
              <a:t>8</a:t>
            </a:r>
            <a:endParaRPr lang="ko-KR" altLang="ko-KR" b="1" dirty="0">
              <a:solidFill>
                <a:schemeClr val="accent6">
                  <a:lumMod val="50000"/>
                </a:schemeClr>
              </a:solidFill>
              <a:latin typeface="+mj-lt"/>
              <a:ea typeface="바탕" pitchFamily="18" charset="-127"/>
            </a:endParaRPr>
          </a:p>
        </p:txBody>
      </p:sp>
      <p:sp>
        <p:nvSpPr>
          <p:cNvPr id="29" name="AutoShape 190"/>
          <p:cNvSpPr>
            <a:spLocks noChangeAspect="1" noChangeArrowheads="1"/>
          </p:cNvSpPr>
          <p:nvPr/>
        </p:nvSpPr>
        <p:spPr bwMode="auto">
          <a:xfrm>
            <a:off x="5148064" y="4653136"/>
            <a:ext cx="3240360" cy="347315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rgbClr val="FFFFFF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en-US" altLang="ko-KR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HY견고딕" pitchFamily="18" charset="-127"/>
              </a:rPr>
              <a:t>	   </a:t>
            </a:r>
            <a:r>
              <a:rPr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학위논문</a:t>
            </a:r>
            <a:endParaRPr lang="en-US" altLang="ko-KR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Oval 191"/>
          <p:cNvSpPr>
            <a:spLocks noChangeAspect="1" noChangeArrowheads="1"/>
          </p:cNvSpPr>
          <p:nvPr/>
        </p:nvSpPr>
        <p:spPr bwMode="auto">
          <a:xfrm>
            <a:off x="4834359" y="4673940"/>
            <a:ext cx="576335" cy="309860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accent6">
                <a:lumMod val="50000"/>
              </a:schemeClr>
            </a:solidFill>
            <a:round/>
            <a:headEnd/>
            <a:tailEnd/>
          </a:ln>
          <a:effectLst>
            <a:outerShdw dist="25400" algn="ctr" rotWithShape="0">
              <a:schemeClr val="tx1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ko-KR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바탕" pitchFamily="18" charset="-127"/>
              </a:rPr>
              <a:t>9</a:t>
            </a:r>
            <a:endParaRPr lang="ko-KR" altLang="ko-KR" b="1" dirty="0">
              <a:solidFill>
                <a:schemeClr val="accent6">
                  <a:lumMod val="50000"/>
                </a:schemeClr>
              </a:solidFill>
              <a:latin typeface="+mj-lt"/>
              <a:ea typeface="바탕" pitchFamily="18" charset="-127"/>
            </a:endParaRPr>
          </a:p>
        </p:txBody>
      </p:sp>
      <p:sp>
        <p:nvSpPr>
          <p:cNvPr id="31" name="AutoShape 186"/>
          <p:cNvSpPr>
            <a:spLocks noChangeAspect="1" noChangeArrowheads="1"/>
          </p:cNvSpPr>
          <p:nvPr/>
        </p:nvSpPr>
        <p:spPr bwMode="auto">
          <a:xfrm>
            <a:off x="5160766" y="5097909"/>
            <a:ext cx="3240360" cy="347315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ln w="38100">
            <a:solidFill>
              <a:srgbClr val="FFFFFF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en-US" altLang="ko-KR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HY견고딕" pitchFamily="18" charset="-127"/>
              </a:rPr>
              <a:t>	   </a:t>
            </a:r>
            <a:r>
              <a:rPr lang="ko-KR" altLang="en-US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학술연구</a:t>
            </a:r>
            <a:endParaRPr lang="en-US" altLang="ko-KR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" name="Oval 187"/>
          <p:cNvSpPr>
            <a:spLocks noChangeAspect="1" noChangeArrowheads="1"/>
          </p:cNvSpPr>
          <p:nvPr/>
        </p:nvSpPr>
        <p:spPr bwMode="auto">
          <a:xfrm>
            <a:off x="4847061" y="5120904"/>
            <a:ext cx="576335" cy="308157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accent6">
                <a:lumMod val="50000"/>
              </a:schemeClr>
            </a:solidFill>
            <a:round/>
            <a:headEnd/>
            <a:tailEnd/>
          </a:ln>
          <a:effectLst>
            <a:outerShdw dist="25400" algn="ctr" rotWithShape="0">
              <a:schemeClr val="tx1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ko-KR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바탕" pitchFamily="18" charset="-127"/>
              </a:rPr>
              <a:t>10</a:t>
            </a:r>
            <a:endParaRPr lang="ko-KR" altLang="ko-KR" b="1" dirty="0">
              <a:solidFill>
                <a:schemeClr val="accent6">
                  <a:lumMod val="50000"/>
                </a:schemeClr>
              </a:solidFill>
              <a:latin typeface="+mj-lt"/>
              <a:ea typeface="바탕" pitchFamily="18" charset="-127"/>
            </a:endParaRPr>
          </a:p>
        </p:txBody>
      </p:sp>
      <p:sp>
        <p:nvSpPr>
          <p:cNvPr id="33" name="AutoShape 188"/>
          <p:cNvSpPr>
            <a:spLocks noChangeAspect="1" noChangeArrowheads="1"/>
          </p:cNvSpPr>
          <p:nvPr/>
        </p:nvSpPr>
        <p:spPr bwMode="auto">
          <a:xfrm>
            <a:off x="5160766" y="5529957"/>
            <a:ext cx="3240360" cy="347315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ln w="38100">
            <a:solidFill>
              <a:srgbClr val="FFFFFF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en-US" altLang="ko-KR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HY견고딕" pitchFamily="18" charset="-127"/>
              </a:rPr>
              <a:t>       </a:t>
            </a:r>
            <a:r>
              <a:rPr lang="ko-KR" altLang="en-US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기타</a:t>
            </a:r>
            <a:endParaRPr lang="en-US" altLang="ko-KR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4" name="Oval 189"/>
          <p:cNvSpPr>
            <a:spLocks noChangeAspect="1" noChangeArrowheads="1"/>
          </p:cNvSpPr>
          <p:nvPr/>
        </p:nvSpPr>
        <p:spPr bwMode="auto">
          <a:xfrm>
            <a:off x="4847061" y="5551857"/>
            <a:ext cx="576335" cy="309860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accent6">
                <a:lumMod val="50000"/>
              </a:schemeClr>
            </a:solidFill>
            <a:round/>
            <a:headEnd/>
            <a:tailEnd/>
          </a:ln>
          <a:effectLst>
            <a:outerShdw dist="25400" algn="ctr" rotWithShape="0">
              <a:schemeClr val="tx1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ko-KR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바탕" pitchFamily="18" charset="-127"/>
              </a:rPr>
              <a:t>11</a:t>
            </a:r>
            <a:endParaRPr lang="ko-KR" altLang="ko-KR" b="1" dirty="0">
              <a:solidFill>
                <a:schemeClr val="accent6">
                  <a:lumMod val="50000"/>
                </a:schemeClr>
              </a:solidFill>
              <a:latin typeface="+mj-lt"/>
              <a:ea typeface="바탕" pitchFamily="18" charset="-127"/>
            </a:endParaRPr>
          </a:p>
        </p:txBody>
      </p:sp>
      <p:sp>
        <p:nvSpPr>
          <p:cNvPr id="35" name="AutoShape 190"/>
          <p:cNvSpPr>
            <a:spLocks noChangeAspect="1" noChangeArrowheads="1"/>
          </p:cNvSpPr>
          <p:nvPr/>
        </p:nvSpPr>
        <p:spPr bwMode="auto">
          <a:xfrm>
            <a:off x="5160766" y="5962005"/>
            <a:ext cx="3240360" cy="347315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ln w="38100">
            <a:solidFill>
              <a:srgbClr val="FFFFFF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en-US" altLang="ko-KR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HY견고딕" pitchFamily="18" charset="-127"/>
              </a:rPr>
              <a:t>	   </a:t>
            </a:r>
            <a:r>
              <a:rPr lang="ko-KR" altLang="en-US" b="1" dirty="0" err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유드림스</a:t>
            </a:r>
            <a:r>
              <a:rPr lang="en-US" altLang="ko-KR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수강신청 등</a:t>
            </a:r>
            <a:r>
              <a:rPr lang="en-US" altLang="ko-KR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36" name="Oval 191"/>
          <p:cNvSpPr>
            <a:spLocks noChangeAspect="1" noChangeArrowheads="1"/>
          </p:cNvSpPr>
          <p:nvPr/>
        </p:nvSpPr>
        <p:spPr bwMode="auto">
          <a:xfrm>
            <a:off x="4847061" y="5982809"/>
            <a:ext cx="576335" cy="309860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accent6">
                <a:lumMod val="50000"/>
              </a:schemeClr>
            </a:solidFill>
            <a:round/>
            <a:headEnd/>
            <a:tailEnd/>
          </a:ln>
          <a:effectLst>
            <a:outerShdw dist="25400" algn="ctr" rotWithShape="0">
              <a:schemeClr val="tx1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ko-KR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바탕" pitchFamily="18" charset="-127"/>
              </a:rPr>
              <a:t>12</a:t>
            </a:r>
            <a:endParaRPr lang="ko-KR" altLang="ko-KR" b="1" dirty="0">
              <a:solidFill>
                <a:schemeClr val="accent6">
                  <a:lumMod val="50000"/>
                </a:schemeClr>
              </a:solidFill>
              <a:latin typeface="+mj-lt"/>
              <a:ea typeface="바탕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61" y="2003752"/>
            <a:ext cx="4403303" cy="4403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806898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ko-KR" altLang="en-US" sz="2300" dirty="0"/>
              <a:t>학사일정</a:t>
            </a:r>
          </a:p>
        </p:txBody>
      </p:sp>
      <p:sp>
        <p:nvSpPr>
          <p:cNvPr id="6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67567" y="6448253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3</a:t>
            </a:fld>
            <a:endParaRPr lang="ko-KR" altLang="en-US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9194800"/>
              </p:ext>
            </p:extLst>
          </p:nvPr>
        </p:nvGraphicFramePr>
        <p:xfrm>
          <a:off x="406595" y="1078597"/>
          <a:ext cx="8051576" cy="302433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4521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51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542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80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일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내용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비고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04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2.17(</a:t>
                      </a:r>
                      <a:r>
                        <a:rPr lang="ko-KR" altLang="en-US" sz="1400" dirty="0" smtClean="0"/>
                        <a:t>금</a:t>
                      </a:r>
                      <a:r>
                        <a:rPr lang="en-US" altLang="ko-KR" sz="1400" dirty="0" smtClean="0"/>
                        <a:t>) </a:t>
                      </a:r>
                      <a:r>
                        <a:rPr lang="en-US" altLang="ko-KR" sz="1400" dirty="0"/>
                        <a:t>– </a:t>
                      </a:r>
                      <a:r>
                        <a:rPr lang="en-US" altLang="ko-KR" sz="1400" dirty="0" smtClean="0"/>
                        <a:t>2.20(</a:t>
                      </a:r>
                      <a:r>
                        <a:rPr lang="ko-KR" altLang="en-US" sz="1400" dirty="0" smtClean="0"/>
                        <a:t>월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379" marR="91379" marT="45688" marB="45688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2023-1</a:t>
                      </a:r>
                      <a:r>
                        <a:rPr lang="ko-KR" altLang="en-US" sz="1400" dirty="0" smtClean="0"/>
                        <a:t>학기 </a:t>
                      </a:r>
                      <a:r>
                        <a:rPr lang="ko-KR" altLang="en-US" sz="1400" dirty="0"/>
                        <a:t>신입생 수강신청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379" marR="91379" marT="45688" marB="45688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err="1" smtClean="0"/>
                        <a:t>mDRIMS</a:t>
                      </a:r>
                      <a:r>
                        <a:rPr lang="en-US" altLang="ko-KR" sz="1400" dirty="0" smtClean="0"/>
                        <a:t> </a:t>
                      </a:r>
                      <a:r>
                        <a:rPr lang="ko-KR" altLang="en-US" sz="1400" dirty="0" smtClean="0"/>
                        <a:t>또는 </a:t>
                      </a:r>
                      <a:r>
                        <a:rPr lang="en-US" altLang="ko-KR" sz="1400" dirty="0" err="1" smtClean="0"/>
                        <a:t>uDRIMS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379" marR="91379" marT="45688" marB="4568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04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3.2(</a:t>
                      </a:r>
                      <a:r>
                        <a:rPr lang="ko-KR" altLang="en-US" sz="1400" dirty="0" smtClean="0"/>
                        <a:t>목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379" marR="91379" marT="45688" marB="45688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개강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379" marR="91379" marT="45688" marB="45688" anchor="ctr"/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4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379" marR="91379" marT="45688" marB="45688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04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3.3(</a:t>
                      </a:r>
                      <a:r>
                        <a:rPr lang="ko-KR" altLang="en-US" sz="1400" dirty="0" smtClean="0"/>
                        <a:t>금</a:t>
                      </a:r>
                      <a:r>
                        <a:rPr lang="en-US" altLang="ko-KR" sz="1400" dirty="0" smtClean="0"/>
                        <a:t>) </a:t>
                      </a:r>
                      <a:r>
                        <a:rPr lang="en-US" altLang="ko-KR" sz="1400" dirty="0"/>
                        <a:t>– </a:t>
                      </a:r>
                      <a:r>
                        <a:rPr lang="en-US" altLang="ko-KR" sz="1400" dirty="0" smtClean="0"/>
                        <a:t>3.8(</a:t>
                      </a:r>
                      <a:r>
                        <a:rPr lang="ko-KR" altLang="en-US" sz="1400" dirty="0" smtClean="0"/>
                        <a:t>수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379" marR="91379" marT="45688" marB="45688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2023-1</a:t>
                      </a:r>
                      <a:r>
                        <a:rPr lang="ko-KR" altLang="en-US" sz="1400" dirty="0" smtClean="0"/>
                        <a:t>학기 </a:t>
                      </a:r>
                      <a:r>
                        <a:rPr lang="ko-KR" altLang="en-US" sz="1400" dirty="0" err="1"/>
                        <a:t>수강정정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379" marR="91379" marT="45688" marB="45688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err="1" smtClean="0"/>
                        <a:t>mDRIMS</a:t>
                      </a:r>
                      <a:r>
                        <a:rPr lang="en-US" altLang="ko-KR" sz="1400" dirty="0" smtClean="0"/>
                        <a:t> </a:t>
                      </a:r>
                      <a:r>
                        <a:rPr lang="ko-KR" altLang="en-US" sz="1400" dirty="0" smtClean="0"/>
                        <a:t>또는 </a:t>
                      </a:r>
                      <a:r>
                        <a:rPr lang="en-US" altLang="ko-KR" sz="1400" dirty="0" err="1" smtClean="0"/>
                        <a:t>uDRIMS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marL="91379" marR="91379" marT="45688" marB="45688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0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 </a:t>
                      </a:r>
                      <a:r>
                        <a:rPr lang="en-US" altLang="ko-KR" sz="1400" dirty="0" smtClean="0"/>
                        <a:t>3.7(</a:t>
                      </a:r>
                      <a:r>
                        <a:rPr lang="ko-KR" altLang="en-US" sz="1400" dirty="0" smtClean="0"/>
                        <a:t>화</a:t>
                      </a:r>
                      <a:r>
                        <a:rPr lang="en-US" altLang="ko-KR" sz="1400" dirty="0" smtClean="0"/>
                        <a:t>) </a:t>
                      </a:r>
                      <a:r>
                        <a:rPr lang="en-US" altLang="ko-KR" sz="1400" dirty="0"/>
                        <a:t>– </a:t>
                      </a:r>
                      <a:r>
                        <a:rPr lang="en-US" altLang="ko-KR" sz="1400" dirty="0" smtClean="0"/>
                        <a:t>3.10(</a:t>
                      </a:r>
                      <a:r>
                        <a:rPr lang="ko-KR" altLang="en-US" sz="1400" dirty="0" smtClean="0"/>
                        <a:t>목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2023-1</a:t>
                      </a:r>
                      <a:r>
                        <a:rPr lang="ko-KR" altLang="en-US" sz="1400" dirty="0" smtClean="0"/>
                        <a:t>학기 </a:t>
                      </a:r>
                      <a:r>
                        <a:rPr lang="ko-KR" altLang="en-US" sz="1400" dirty="0"/>
                        <a:t>휴학 신청</a:t>
                      </a:r>
                      <a:r>
                        <a:rPr lang="en-US" altLang="ko-KR" sz="1400" dirty="0"/>
                        <a:t>(2</a:t>
                      </a:r>
                      <a:r>
                        <a:rPr lang="ko-KR" altLang="en-US" sz="1400" dirty="0"/>
                        <a:t>차</a:t>
                      </a:r>
                      <a:r>
                        <a:rPr lang="en-US" altLang="ko-KR" sz="1400" dirty="0"/>
                        <a:t>)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err="1" smtClean="0"/>
                        <a:t>mDRIMS</a:t>
                      </a:r>
                      <a:r>
                        <a:rPr lang="en-US" altLang="ko-KR" sz="1400" dirty="0" smtClean="0"/>
                        <a:t> </a:t>
                      </a:r>
                      <a:r>
                        <a:rPr lang="ko-KR" altLang="en-US" sz="1400" dirty="0" smtClean="0"/>
                        <a:t>또는 </a:t>
                      </a:r>
                      <a:r>
                        <a:rPr lang="en-US" altLang="ko-KR" sz="1400" dirty="0" err="1" smtClean="0"/>
                        <a:t>uDRIMS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04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3.22(</a:t>
                      </a:r>
                      <a:r>
                        <a:rPr lang="ko-KR" altLang="en-US" sz="1400" dirty="0" smtClean="0"/>
                        <a:t>수</a:t>
                      </a:r>
                      <a:r>
                        <a:rPr lang="en-US" altLang="ko-KR" sz="1400" dirty="0" smtClean="0"/>
                        <a:t>)</a:t>
                      </a:r>
                      <a:r>
                        <a:rPr lang="en-US" altLang="ko-KR" sz="1400" baseline="0" dirty="0" smtClean="0"/>
                        <a:t> </a:t>
                      </a:r>
                      <a:r>
                        <a:rPr lang="en-US" altLang="ko-KR" sz="1400" baseline="0" dirty="0"/>
                        <a:t>– </a:t>
                      </a:r>
                      <a:r>
                        <a:rPr lang="en-US" altLang="ko-KR" sz="1400" baseline="0" dirty="0" smtClean="0"/>
                        <a:t>3.24(</a:t>
                      </a:r>
                      <a:r>
                        <a:rPr lang="ko-KR" altLang="en-US" sz="1400" baseline="0" dirty="0" smtClean="0"/>
                        <a:t>금</a:t>
                      </a:r>
                      <a:r>
                        <a:rPr lang="en-US" altLang="ko-KR" sz="1400" baseline="0" dirty="0" smtClean="0"/>
                        <a:t>)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2022-1</a:t>
                      </a:r>
                      <a:r>
                        <a:rPr lang="ko-KR" altLang="en-US" sz="1400" dirty="0" smtClean="0"/>
                        <a:t>학기 </a:t>
                      </a:r>
                      <a:r>
                        <a:rPr lang="ko-KR" altLang="en-US" sz="1400" dirty="0"/>
                        <a:t>휴학 신청</a:t>
                      </a:r>
                      <a:r>
                        <a:rPr lang="en-US" altLang="ko-KR" sz="1400" dirty="0"/>
                        <a:t>(3</a:t>
                      </a:r>
                      <a:r>
                        <a:rPr lang="ko-KR" altLang="en-US" sz="1400" dirty="0"/>
                        <a:t>차</a:t>
                      </a:r>
                      <a:r>
                        <a:rPr lang="en-US" altLang="ko-KR" sz="1400" dirty="0"/>
                        <a:t>)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/>
                        <a:t>방문접수</a:t>
                      </a:r>
                      <a:r>
                        <a:rPr lang="en-US" altLang="ko-KR" sz="1400" dirty="0"/>
                        <a:t>(</a:t>
                      </a:r>
                      <a:r>
                        <a:rPr lang="ko-KR" altLang="en-US" sz="1400" dirty="0" err="1"/>
                        <a:t>등록금징수</a:t>
                      </a:r>
                      <a:r>
                        <a:rPr lang="en-US" altLang="ko-KR" sz="1400" dirty="0"/>
                        <a:t>)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04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5.18(</a:t>
                      </a:r>
                      <a:r>
                        <a:rPr lang="ko-KR" altLang="en-US" sz="1400" dirty="0" smtClean="0"/>
                        <a:t>목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ko-KR" altLang="en-US" sz="1400" dirty="0"/>
                        <a:t>학기 </a:t>
                      </a:r>
                      <a:r>
                        <a:rPr lang="en-US" altLang="ko-KR" sz="1400" dirty="0" smtClean="0"/>
                        <a:t>3/4 </a:t>
                      </a:r>
                      <a:r>
                        <a:rPr lang="ko-KR" altLang="en-US" sz="1400" dirty="0"/>
                        <a:t>기준일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8042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 smtClean="0"/>
                        <a:t>6.14</a:t>
                      </a:r>
                      <a:r>
                        <a:rPr lang="en-US" altLang="ko-KR" sz="1400" dirty="0" smtClean="0"/>
                        <a:t>(</a:t>
                      </a:r>
                      <a:r>
                        <a:rPr lang="ko-KR" altLang="en-US" sz="1400" dirty="0" smtClean="0"/>
                        <a:t>수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400" dirty="0"/>
                        <a:t>종강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06595" y="4259930"/>
            <a:ext cx="8304079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err="1" smtClean="0">
                <a:latin typeface="+mn-ea"/>
                <a:ea typeface="+mn-ea"/>
              </a:rPr>
              <a:t>학사일정은</a:t>
            </a:r>
            <a:r>
              <a:rPr lang="ko-KR" altLang="en-US" sz="1400" dirty="0" smtClean="0">
                <a:latin typeface="+mn-ea"/>
                <a:ea typeface="+mn-ea"/>
              </a:rPr>
              <a:t> </a:t>
            </a:r>
            <a:r>
              <a:rPr lang="ko-KR" altLang="en-US" sz="1400" dirty="0">
                <a:latin typeface="+mn-ea"/>
                <a:ea typeface="+mn-ea"/>
              </a:rPr>
              <a:t>사정에 따라 변경될 수 있으며</a:t>
            </a:r>
            <a:r>
              <a:rPr lang="en-US" altLang="ko-KR" sz="1400" dirty="0">
                <a:latin typeface="+mn-ea"/>
                <a:ea typeface="+mn-ea"/>
              </a:rPr>
              <a:t>, </a:t>
            </a:r>
            <a:r>
              <a:rPr lang="ko-KR" altLang="en-US" sz="1400" dirty="0">
                <a:latin typeface="+mn-ea"/>
                <a:ea typeface="+mn-ea"/>
              </a:rPr>
              <a:t>이외 학사일정 및 </a:t>
            </a:r>
            <a:r>
              <a:rPr lang="ko-KR" altLang="en-US" sz="1400" dirty="0" smtClean="0">
                <a:latin typeface="+mn-ea"/>
                <a:ea typeface="+mn-ea"/>
              </a:rPr>
              <a:t>세부사항은</a:t>
            </a:r>
            <a:endParaRPr lang="en-US" altLang="ko-KR" sz="1400" dirty="0"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+mn-ea"/>
                <a:ea typeface="+mn-ea"/>
              </a:rPr>
              <a:t>     </a:t>
            </a:r>
            <a:r>
              <a:rPr lang="ko-KR" altLang="en-US" sz="1400" dirty="0" smtClean="0">
                <a:latin typeface="+mn-ea"/>
                <a:ea typeface="+mn-ea"/>
              </a:rPr>
              <a:t>일반대학원 홈페이지</a:t>
            </a:r>
            <a:r>
              <a:rPr lang="en-US" altLang="ko-KR" sz="1400" dirty="0">
                <a:latin typeface="+mn-ea"/>
                <a:ea typeface="+mn-ea"/>
              </a:rPr>
              <a:t>(</a:t>
            </a:r>
            <a:r>
              <a:rPr lang="en-US" altLang="ko-KR" sz="1400" dirty="0">
                <a:latin typeface="+mn-ea"/>
                <a:ea typeface="+mn-ea"/>
                <a:hlinkClick r:id="rId3"/>
              </a:rPr>
              <a:t>https://</a:t>
            </a:r>
            <a:r>
              <a:rPr lang="en-US" altLang="ko-KR" sz="1400" dirty="0" smtClean="0">
                <a:latin typeface="+mn-ea"/>
                <a:ea typeface="+mn-ea"/>
                <a:hlinkClick r:id="rId3"/>
              </a:rPr>
              <a:t>gs.dongguk.edu</a:t>
            </a:r>
            <a:r>
              <a:rPr lang="en-US" altLang="ko-KR" sz="1400" dirty="0" smtClean="0">
                <a:latin typeface="+mn-ea"/>
                <a:ea typeface="+mn-ea"/>
              </a:rPr>
              <a:t>) &gt; </a:t>
            </a:r>
            <a:r>
              <a:rPr lang="ko-KR" altLang="en-US" sz="1400" dirty="0" smtClean="0">
                <a:latin typeface="+mn-ea"/>
                <a:ea typeface="+mn-ea"/>
              </a:rPr>
              <a:t>학사</a:t>
            </a:r>
            <a:r>
              <a:rPr lang="en-US" altLang="ko-KR" sz="1400" dirty="0" smtClean="0">
                <a:latin typeface="+mn-ea"/>
                <a:ea typeface="+mn-ea"/>
              </a:rPr>
              <a:t>/</a:t>
            </a:r>
            <a:r>
              <a:rPr lang="ko-KR" altLang="en-US" sz="1400" dirty="0" smtClean="0">
                <a:latin typeface="+mn-ea"/>
                <a:ea typeface="+mn-ea"/>
              </a:rPr>
              <a:t>연구지원 </a:t>
            </a:r>
            <a:r>
              <a:rPr lang="en-US" altLang="ko-KR" sz="1400" dirty="0" smtClean="0">
                <a:latin typeface="+mn-ea"/>
                <a:ea typeface="+mn-ea"/>
              </a:rPr>
              <a:t>&gt; </a:t>
            </a:r>
            <a:r>
              <a:rPr lang="ko-KR" altLang="en-US" sz="1400" dirty="0" smtClean="0">
                <a:latin typeface="+mn-ea"/>
                <a:ea typeface="+mn-ea"/>
              </a:rPr>
              <a:t>학사일정 참조</a:t>
            </a:r>
            <a:endParaRPr lang="en-US" altLang="ko-KR" sz="1400" dirty="0" smtClean="0"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endParaRPr lang="en-US" altLang="ko-KR" sz="14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21650998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ko-KR" altLang="en-US" sz="2300" dirty="0"/>
              <a:t>수업</a:t>
            </a:r>
          </a:p>
        </p:txBody>
      </p:sp>
      <p:sp>
        <p:nvSpPr>
          <p:cNvPr id="4" name="모서리가 둥근 직사각형 4"/>
          <p:cNvSpPr/>
          <p:nvPr/>
        </p:nvSpPr>
        <p:spPr>
          <a:xfrm>
            <a:off x="94127" y="3018209"/>
            <a:ext cx="8922395" cy="1373084"/>
          </a:xfrm>
          <a:prstGeom prst="roundRect">
            <a:avLst>
              <a:gd name="adj" fmla="val 2332"/>
            </a:avLst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/>
          </a:p>
          <a:p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   </a:t>
            </a:r>
            <a:endParaRPr lang="ko-KR" altLang="en-US" sz="1200" dirty="0"/>
          </a:p>
        </p:txBody>
      </p:sp>
      <p:sp>
        <p:nvSpPr>
          <p:cNvPr id="6" name="모서리가 둥근 직사각형 4"/>
          <p:cNvSpPr/>
          <p:nvPr/>
        </p:nvSpPr>
        <p:spPr>
          <a:xfrm>
            <a:off x="87530" y="1066319"/>
            <a:ext cx="8928992" cy="1729332"/>
          </a:xfrm>
          <a:prstGeom prst="roundRect">
            <a:avLst>
              <a:gd name="adj" fmla="val 2332"/>
            </a:avLst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/>
          </a:p>
          <a:p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   </a:t>
            </a:r>
            <a:endParaRPr lang="ko-KR" altLang="en-US" sz="1200" dirty="0"/>
          </a:p>
        </p:txBody>
      </p:sp>
      <p:sp>
        <p:nvSpPr>
          <p:cNvPr id="7" name="Text Box 13"/>
          <p:cNvSpPr txBox="1">
            <a:spLocks noChangeArrowheads="1"/>
          </p:cNvSpPr>
          <p:nvPr/>
        </p:nvSpPr>
        <p:spPr bwMode="auto">
          <a:xfrm>
            <a:off x="179512" y="1303600"/>
            <a:ext cx="8784976" cy="14773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>
              <a:spcBef>
                <a:spcPts val="0"/>
              </a:spcBef>
              <a:buBlip>
                <a:blip r:embed="rId3"/>
              </a:buBlip>
              <a:defRPr/>
            </a:pP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전공과목 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한 학기 최대 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과목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(1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과목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=3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학점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총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9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학점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신청가능</a:t>
            </a:r>
            <a:endParaRPr lang="en-US" altLang="ko-KR" sz="15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>
              <a:spcBef>
                <a:spcPts val="0"/>
              </a:spcBef>
              <a:buBlip>
                <a:blip r:embed="rId3"/>
              </a:buBlip>
              <a:defRPr/>
            </a:pP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선수과목 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선수과목 이수대상자는 전공과 별도로 한 학기 최대 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학점까지 신청가능</a:t>
            </a:r>
            <a:endParaRPr lang="en-US" altLang="ko-KR" sz="15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>
              <a:spcBef>
                <a:spcPts val="0"/>
              </a:spcBef>
              <a:buBlip>
                <a:blip r:embed="rId3"/>
              </a:buBlip>
              <a:defRPr/>
            </a:pP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동일과목으로 전공과 선수 중복 인정 불가</a:t>
            </a:r>
            <a:endParaRPr lang="en-US" altLang="ko-KR" sz="15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>
              <a:spcBef>
                <a:spcPts val="0"/>
              </a:spcBef>
              <a:buBlip>
                <a:blip r:embed="rId3"/>
              </a:buBlip>
              <a:defRPr/>
            </a:pP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재수강 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: F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학점을 받은 교과목에 대해 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회에 한하여 재수강 가능하나 동일교과목은 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3~4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학기 후에 개설되므로 유의</a:t>
            </a:r>
            <a:endParaRPr lang="en-US" altLang="ko-KR" sz="15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>
              <a:spcBef>
                <a:spcPts val="0"/>
              </a:spcBef>
              <a:buBlip>
                <a:blip r:embed="rId3"/>
              </a:buBlip>
              <a:defRPr/>
            </a:pP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대학원은 </a:t>
            </a:r>
            <a:r>
              <a:rPr lang="ko-KR" altLang="en-US" sz="1500" dirty="0" err="1">
                <a:latin typeface="맑은 고딕" pitchFamily="50" charset="-127"/>
                <a:ea typeface="맑은 고딕" pitchFamily="50" charset="-127"/>
              </a:rPr>
              <a:t>학점포기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불가</a:t>
            </a: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수강신청 및 </a:t>
            </a:r>
            <a:r>
              <a:rPr lang="ko-KR" altLang="en-US" sz="1500" dirty="0" err="1" smtClean="0">
                <a:latin typeface="맑은 고딕" pitchFamily="50" charset="-127"/>
                <a:ea typeface="맑은 고딕" pitchFamily="50" charset="-127"/>
              </a:rPr>
              <a:t>수강정정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 기간 외 수강취소기간 없음</a:t>
            </a:r>
            <a:endParaRPr lang="en-US" altLang="ko-KR" sz="15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모서리가 둥근 직사각형 44"/>
          <p:cNvSpPr/>
          <p:nvPr/>
        </p:nvSpPr>
        <p:spPr>
          <a:xfrm>
            <a:off x="105794" y="908720"/>
            <a:ext cx="2171328" cy="35719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dirty="0"/>
              <a:t>정 </a:t>
            </a:r>
            <a:r>
              <a:rPr lang="ko-KR" altLang="en-US" sz="1700" b="1" dirty="0" err="1"/>
              <a:t>규</a:t>
            </a:r>
            <a:r>
              <a:rPr lang="ko-KR" altLang="en-US" sz="1700" b="1" dirty="0"/>
              <a:t> 과 목</a:t>
            </a:r>
          </a:p>
        </p:txBody>
      </p:sp>
      <p:sp>
        <p:nvSpPr>
          <p:cNvPr id="9" name="모서리가 둥근 직사각형 44"/>
          <p:cNvSpPr/>
          <p:nvPr/>
        </p:nvSpPr>
        <p:spPr>
          <a:xfrm>
            <a:off x="99906" y="2889971"/>
            <a:ext cx="2171328" cy="357190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dirty="0"/>
              <a:t>수강신청방법</a:t>
            </a:r>
          </a:p>
        </p:txBody>
      </p:sp>
      <p:sp>
        <p:nvSpPr>
          <p:cNvPr id="10" name="Text Box 13"/>
          <p:cNvSpPr txBox="1">
            <a:spLocks noChangeArrowheads="1"/>
          </p:cNvSpPr>
          <p:nvPr/>
        </p:nvSpPr>
        <p:spPr bwMode="auto">
          <a:xfrm>
            <a:off x="180422" y="3284985"/>
            <a:ext cx="8895022" cy="1015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defPPr>
              <a:defRPr lang="ko-KR"/>
            </a:defPPr>
            <a:lvl1pPr marL="177800" lvl="0" indent="-177800">
              <a:spcBef>
                <a:spcPts val="0"/>
              </a:spcBef>
              <a:buBlip>
                <a:blip r:embed="rId3"/>
              </a:buBlip>
              <a:defRPr sz="1500">
                <a:latin typeface="맑은 고딕" pitchFamily="50" charset="-127"/>
                <a:ea typeface="맑은 고딕" pitchFamily="50" charset="-127"/>
              </a:defRPr>
            </a:lvl1pPr>
            <a:lvl2pPr marL="742950" lvl="1" indent="-285750">
              <a:spcBef>
                <a:spcPts val="0"/>
              </a:spcBef>
              <a:buFont typeface="Wingdings" panose="05000000000000000000" pitchFamily="2" charset="2"/>
              <a:buChar char="§"/>
              <a:defRPr sz="1500">
                <a:latin typeface="맑은 고딕" pitchFamily="50" charset="-127"/>
                <a:ea typeface="맑은 고딕" pitchFamily="50" charset="-127"/>
              </a:defRPr>
            </a:lvl2pPr>
          </a:lstStyle>
          <a:p>
            <a:r>
              <a:rPr lang="en-US" altLang="ko-KR" dirty="0"/>
              <a:t> </a:t>
            </a:r>
            <a:r>
              <a:rPr lang="en-US" altLang="ko-KR" dirty="0" err="1" smtClean="0"/>
              <a:t>mDRIMS</a:t>
            </a:r>
            <a:r>
              <a:rPr lang="en-US" altLang="ko-KR" dirty="0" smtClean="0"/>
              <a:t> </a:t>
            </a:r>
            <a:r>
              <a:rPr lang="ko-KR" altLang="en-US" dirty="0"/>
              <a:t>시스템을 이용한 수강 신청</a:t>
            </a:r>
            <a:r>
              <a:rPr lang="en-US" altLang="ko-KR" dirty="0" smtClean="0"/>
              <a:t>(32~42</a:t>
            </a:r>
            <a:r>
              <a:rPr lang="ko-KR" altLang="en-US" dirty="0" smtClean="0"/>
              <a:t>페이지 수강신청 안내 자료 </a:t>
            </a:r>
            <a:r>
              <a:rPr lang="ko-KR" altLang="en-US" dirty="0"/>
              <a:t>참조</a:t>
            </a:r>
            <a:r>
              <a:rPr lang="en-US" altLang="ko-KR" dirty="0"/>
              <a:t>)</a:t>
            </a:r>
            <a:endParaRPr lang="ko-KR" altLang="en-US" dirty="0"/>
          </a:p>
          <a:p>
            <a:pPr marL="0" indent="0">
              <a:buNone/>
            </a:pPr>
            <a:r>
              <a:rPr lang="ko-KR" altLang="en-US" dirty="0"/>
              <a:t> 가</a:t>
            </a:r>
            <a:r>
              <a:rPr lang="en-US" altLang="ko-KR" dirty="0"/>
              <a:t>. </a:t>
            </a:r>
            <a:r>
              <a:rPr lang="ko-KR" altLang="en-US" dirty="0"/>
              <a:t>접속하기 </a:t>
            </a:r>
            <a:r>
              <a:rPr lang="en-US" altLang="ko-KR" dirty="0"/>
              <a:t>: </a:t>
            </a:r>
            <a:r>
              <a:rPr lang="en-US" altLang="ko-KR" dirty="0" smtClean="0"/>
              <a:t>mdrims.dongguk.edu </a:t>
            </a:r>
            <a:r>
              <a:rPr lang="ko-KR" altLang="en-US" dirty="0"/>
              <a:t>접속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ko-KR" altLang="en-US" dirty="0"/>
              <a:t>나</a:t>
            </a:r>
            <a:r>
              <a:rPr lang="en-US" altLang="ko-KR" dirty="0"/>
              <a:t>. &lt; ID : </a:t>
            </a:r>
            <a:r>
              <a:rPr lang="ko-KR" altLang="en-US" dirty="0"/>
              <a:t>학번</a:t>
            </a:r>
            <a:r>
              <a:rPr lang="en-US" altLang="ko-KR" dirty="0"/>
              <a:t>  /  </a:t>
            </a:r>
            <a:r>
              <a:rPr lang="ko-KR" altLang="en-US" dirty="0"/>
              <a:t>비밀번호 </a:t>
            </a:r>
            <a:r>
              <a:rPr lang="en-US" altLang="ko-KR" dirty="0"/>
              <a:t>: </a:t>
            </a:r>
            <a:r>
              <a:rPr lang="ko-KR" altLang="en-US" dirty="0"/>
              <a:t>주민번호 앞자리</a:t>
            </a:r>
            <a:r>
              <a:rPr lang="en-US" altLang="ko-KR" dirty="0"/>
              <a:t>(6</a:t>
            </a:r>
            <a:r>
              <a:rPr lang="ko-KR" altLang="en-US" dirty="0"/>
              <a:t>자리</a:t>
            </a:r>
            <a:r>
              <a:rPr lang="en-US" altLang="ko-KR" dirty="0"/>
              <a:t>) + dg!</a:t>
            </a:r>
            <a:r>
              <a:rPr lang="ko-KR" altLang="en-US" dirty="0"/>
              <a:t> </a:t>
            </a:r>
            <a:r>
              <a:rPr lang="en-US" altLang="ko-KR" dirty="0"/>
              <a:t>&gt; </a:t>
            </a:r>
            <a:r>
              <a:rPr lang="ko-KR" altLang="en-US" dirty="0"/>
              <a:t>입력하여 로그인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ko-KR" altLang="en-US" dirty="0"/>
              <a:t>다</a:t>
            </a:r>
            <a:r>
              <a:rPr lang="en-US" altLang="ko-KR" dirty="0"/>
              <a:t>. </a:t>
            </a:r>
            <a:r>
              <a:rPr lang="ko-KR" altLang="en-US" dirty="0"/>
              <a:t>상단메뉴 중 대학원 학사 → 교과수업 → 수강신청관리 → 수강신청 → 개인정보확인 후 수강신청</a:t>
            </a:r>
            <a:endParaRPr lang="ko-KR" altLang="ko-KR" dirty="0"/>
          </a:p>
        </p:txBody>
      </p:sp>
      <p:sp>
        <p:nvSpPr>
          <p:cNvPr id="11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395843" y="6448253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4</a:t>
            </a:fld>
            <a:endParaRPr lang="ko-KR" altLang="en-US" dirty="0"/>
          </a:p>
        </p:txBody>
      </p:sp>
      <p:sp>
        <p:nvSpPr>
          <p:cNvPr id="15" name="모서리가 둥근 직사각형 4"/>
          <p:cNvSpPr/>
          <p:nvPr/>
        </p:nvSpPr>
        <p:spPr>
          <a:xfrm>
            <a:off x="87530" y="4763552"/>
            <a:ext cx="8928992" cy="1663202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/>
          </a:p>
          <a:p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   </a:t>
            </a:r>
            <a:endParaRPr lang="ko-KR" altLang="en-US" sz="1200" dirty="0"/>
          </a:p>
        </p:txBody>
      </p:sp>
      <p:sp>
        <p:nvSpPr>
          <p:cNvPr id="16" name="모서리가 둥근 직사각형 44"/>
          <p:cNvSpPr/>
          <p:nvPr/>
        </p:nvSpPr>
        <p:spPr>
          <a:xfrm>
            <a:off x="154114" y="4581128"/>
            <a:ext cx="2656634" cy="35719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dirty="0"/>
              <a:t>연구윤리와 논문 작성법</a:t>
            </a:r>
          </a:p>
        </p:txBody>
      </p:sp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140564" y="4981316"/>
            <a:ext cx="8175852" cy="14773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>
              <a:spcBef>
                <a:spcPts val="0"/>
              </a:spcBef>
              <a:buBlip>
                <a:blip r:embed="rId3"/>
              </a:buBlip>
              <a:defRPr/>
            </a:pP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대학원 공통 필수 과목 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: ‘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연구윤리와 논문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작성법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‘ (0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학점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742950" lvl="1" indent="-285750"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학기당 최대 이수학점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(9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학점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과 학위과정 수료 </a:t>
            </a:r>
            <a:r>
              <a:rPr lang="ko-KR" altLang="en-US" sz="1500" dirty="0" err="1">
                <a:latin typeface="맑은 고딕" pitchFamily="50" charset="-127"/>
                <a:ea typeface="맑은 고딕" pitchFamily="50" charset="-127"/>
              </a:rPr>
              <a:t>기준학점에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 미포함</a:t>
            </a:r>
            <a:endParaRPr lang="en-US" altLang="ko-KR" sz="1500" dirty="0">
              <a:latin typeface="맑은 고딕" pitchFamily="50" charset="-127"/>
              <a:ea typeface="맑은 고딕" pitchFamily="50" charset="-127"/>
            </a:endParaRPr>
          </a:p>
          <a:p>
            <a:pPr marL="742950" lvl="1" indent="-285750"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강의 유형 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사이버강의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, E-CLASS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접속해서 수강</a:t>
            </a:r>
            <a:endParaRPr lang="en-US" altLang="ko-KR" sz="1500" dirty="0">
              <a:latin typeface="맑은 고딕" pitchFamily="50" charset="-127"/>
              <a:ea typeface="맑은 고딕" pitchFamily="50" charset="-127"/>
            </a:endParaRPr>
          </a:p>
          <a:p>
            <a:pPr marL="742950" lvl="1" indent="-285750"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진행 방법 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총 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13</a:t>
            </a:r>
            <a:r>
              <a:rPr lang="ko-KR" altLang="en-US" sz="1500" dirty="0" err="1">
                <a:latin typeface="맑은 고딕" pitchFamily="50" charset="-127"/>
                <a:ea typeface="맑은 고딕" pitchFamily="50" charset="-127"/>
              </a:rPr>
              <a:t>회차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 강의를 개강일 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~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종강일 기간 동안 수강</a:t>
            </a:r>
            <a:endParaRPr lang="en-US" altLang="ko-KR" sz="1500" dirty="0">
              <a:latin typeface="맑은 고딕" pitchFamily="50" charset="-127"/>
              <a:ea typeface="맑은 고딕" pitchFamily="50" charset="-127"/>
            </a:endParaRPr>
          </a:p>
          <a:p>
            <a:pPr marL="742950" lvl="1" indent="-285750"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성적 부여 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출석 기록을 토대로 산출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, 4/5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이상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(11</a:t>
            </a:r>
            <a:r>
              <a:rPr lang="ko-KR" altLang="en-US" sz="1500" dirty="0" err="1">
                <a:latin typeface="맑은 고딕" pitchFamily="50" charset="-127"/>
                <a:ea typeface="맑은 고딕" pitchFamily="50" charset="-127"/>
              </a:rPr>
              <a:t>회차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 이상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 수강해야 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Pass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로 인정</a:t>
            </a:r>
            <a:endParaRPr lang="en-US" altLang="ko-KR" sz="1500" dirty="0">
              <a:latin typeface="맑은 고딕" pitchFamily="50" charset="-127"/>
              <a:ea typeface="맑은 고딕" pitchFamily="50" charset="-127"/>
            </a:endParaRPr>
          </a:p>
          <a:p>
            <a:pPr marL="742950" lvl="1" indent="-285750"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수료 전 재학기간 내 필수 이수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(Pass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로 교과목을 이수해야 수료 가능함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49540495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모서리가 둥근 직사각형 4"/>
          <p:cNvSpPr/>
          <p:nvPr/>
        </p:nvSpPr>
        <p:spPr>
          <a:xfrm>
            <a:off x="77749" y="3082250"/>
            <a:ext cx="8814731" cy="3316121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/>
          </a:p>
          <a:p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   </a:t>
            </a:r>
            <a:endParaRPr lang="ko-KR" altLang="en-US" sz="1200" dirty="0"/>
          </a:p>
        </p:txBody>
      </p:sp>
      <p:sp>
        <p:nvSpPr>
          <p:cNvPr id="10" name="모서리가 둥근 직사각형 4"/>
          <p:cNvSpPr/>
          <p:nvPr/>
        </p:nvSpPr>
        <p:spPr>
          <a:xfrm>
            <a:off x="77749" y="1117206"/>
            <a:ext cx="8814731" cy="1638381"/>
          </a:xfrm>
          <a:prstGeom prst="roundRect">
            <a:avLst>
              <a:gd name="adj" fmla="val 2332"/>
            </a:avLst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/>
          </a:p>
          <a:p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   </a:t>
            </a:r>
            <a:endParaRPr lang="ko-KR" altLang="en-US" sz="1200" dirty="0"/>
          </a:p>
        </p:txBody>
      </p:sp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ko-KR" altLang="en-US" sz="2300" dirty="0"/>
              <a:t>수업</a:t>
            </a:r>
          </a:p>
        </p:txBody>
      </p:sp>
      <p:sp>
        <p:nvSpPr>
          <p:cNvPr id="1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67567" y="6448253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5</a:t>
            </a:fld>
            <a:endParaRPr lang="ko-KR" altLang="en-US" dirty="0"/>
          </a:p>
        </p:txBody>
      </p:sp>
      <p:sp>
        <p:nvSpPr>
          <p:cNvPr id="23" name="Text Box 13"/>
          <p:cNvSpPr txBox="1">
            <a:spLocks noChangeArrowheads="1"/>
          </p:cNvSpPr>
          <p:nvPr/>
        </p:nvSpPr>
        <p:spPr bwMode="auto">
          <a:xfrm>
            <a:off x="135627" y="1233297"/>
            <a:ext cx="8651083" cy="15927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① 동일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학과 내 타 학위과정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석사 ⇔ 박사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학기당 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학점  </a:t>
            </a:r>
            <a:endParaRPr lang="en-US" altLang="ko-KR" sz="1500" dirty="0">
              <a:latin typeface="맑은 고딕" pitchFamily="50" charset="-127"/>
              <a:ea typeface="맑은 고딕" pitchFamily="50" charset="-127"/>
            </a:endParaRPr>
          </a:p>
          <a:p>
            <a:pPr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② 일반대학원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내 타 학과 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학기당 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학점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재학 중 각 과정별 </a:t>
            </a:r>
            <a:r>
              <a:rPr lang="ko-KR" altLang="en-US" sz="1500" dirty="0" err="1">
                <a:latin typeface="맑은 고딕" pitchFamily="50" charset="-127"/>
                <a:ea typeface="맑은 고딕" pitchFamily="50" charset="-127"/>
              </a:rPr>
              <a:t>수료학점의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1/2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이내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) </a:t>
            </a:r>
          </a:p>
          <a:p>
            <a:pPr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③ 본교 </a:t>
            </a:r>
            <a:r>
              <a:rPr lang="ko-KR" altLang="en-US" sz="1500" dirty="0" err="1">
                <a:latin typeface="맑은 고딕" pitchFamily="50" charset="-127"/>
                <a:ea typeface="맑은 고딕" pitchFamily="50" charset="-127"/>
              </a:rPr>
              <a:t>대학원간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일반대학원 ⇔교내 특수대학원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영상대학원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) :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학기당 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학점</a:t>
            </a: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재학 중 최대 </a:t>
            </a: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9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학점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)  </a:t>
            </a:r>
          </a:p>
          <a:p>
            <a:pPr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 ※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소정양식 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제출</a:t>
            </a:r>
            <a:endParaRPr lang="en-US" altLang="ko-KR" sz="1500" dirty="0" smtClean="0">
              <a:latin typeface="맑은 고딕" pitchFamily="50" charset="-127"/>
              <a:ea typeface="맑은 고딕" pitchFamily="50" charset="-127"/>
            </a:endParaRPr>
          </a:p>
          <a:p>
            <a:pPr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spc="-150" dirty="0" smtClean="0">
                <a:latin typeface="맑은 고딕" pitchFamily="50" charset="-127"/>
                <a:ea typeface="맑은 고딕" pitchFamily="50" charset="-127"/>
              </a:rPr>
              <a:t>▶ 위 ②</a:t>
            </a:r>
            <a:r>
              <a:rPr lang="en-US" altLang="ko-KR" sz="1500" spc="-15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500" spc="-150" dirty="0" smtClean="0">
                <a:latin typeface="맑은 고딕" pitchFamily="50" charset="-127"/>
                <a:ea typeface="맑은 고딕" pitchFamily="50" charset="-127"/>
              </a:rPr>
              <a:t>③에 따른 교차수강으로 취득 가능한 통산 </a:t>
            </a:r>
            <a:r>
              <a:rPr lang="ko-KR" altLang="en-US" sz="1500" spc="-150" dirty="0" err="1" smtClean="0">
                <a:latin typeface="맑은 고딕" pitchFamily="50" charset="-127"/>
                <a:ea typeface="맑은 고딕" pitchFamily="50" charset="-127"/>
              </a:rPr>
              <a:t>수강학점은</a:t>
            </a:r>
            <a:r>
              <a:rPr lang="ko-KR" altLang="en-US" sz="1500" spc="-150" dirty="0" smtClean="0">
                <a:latin typeface="맑은 고딕" pitchFamily="50" charset="-127"/>
                <a:ea typeface="맑은 고딕" pitchFamily="50" charset="-127"/>
              </a:rPr>
              <a:t> 각 과정별 </a:t>
            </a:r>
            <a:r>
              <a:rPr lang="ko-KR" altLang="en-US" sz="1500" spc="-150" dirty="0" err="1" smtClean="0">
                <a:latin typeface="맑은 고딕" pitchFamily="50" charset="-127"/>
                <a:ea typeface="맑은 고딕" pitchFamily="50" charset="-127"/>
              </a:rPr>
              <a:t>수료학점의</a:t>
            </a:r>
            <a:r>
              <a:rPr lang="ko-KR" altLang="en-US" sz="1500" spc="-15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500" spc="-150" dirty="0" smtClean="0">
                <a:latin typeface="맑은 고딕" pitchFamily="50" charset="-127"/>
                <a:ea typeface="맑은 고딕" pitchFamily="50" charset="-127"/>
              </a:rPr>
              <a:t>1/2 </a:t>
            </a:r>
            <a:r>
              <a:rPr lang="ko-KR" altLang="en-US" sz="1500" spc="-150" dirty="0" smtClean="0">
                <a:latin typeface="맑은 고딕" pitchFamily="50" charset="-127"/>
                <a:ea typeface="맑은 고딕" pitchFamily="50" charset="-127"/>
              </a:rPr>
              <a:t>를 초과할 수 없음</a:t>
            </a:r>
            <a:endParaRPr lang="en-US" altLang="ko-KR" sz="1500" spc="-15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모서리가 둥근 직사각형 44"/>
          <p:cNvSpPr/>
          <p:nvPr/>
        </p:nvSpPr>
        <p:spPr>
          <a:xfrm>
            <a:off x="104084" y="910145"/>
            <a:ext cx="3714776" cy="357190"/>
          </a:xfrm>
          <a:prstGeom prst="roundRect">
            <a:avLst/>
          </a:prstGeom>
          <a:solidFill>
            <a:schemeClr val="accent3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dirty="0"/>
              <a:t>교차수강의 종류 및 신청가능 학점</a:t>
            </a:r>
          </a:p>
        </p:txBody>
      </p:sp>
      <p:sp>
        <p:nvSpPr>
          <p:cNvPr id="8" name="모서리가 둥근 직사각형 44"/>
          <p:cNvSpPr/>
          <p:nvPr/>
        </p:nvSpPr>
        <p:spPr>
          <a:xfrm>
            <a:off x="119232" y="2924944"/>
            <a:ext cx="3712496" cy="35719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dirty="0"/>
              <a:t>국내외 타 대학원과 학점교류</a:t>
            </a:r>
          </a:p>
        </p:txBody>
      </p:sp>
      <p:sp>
        <p:nvSpPr>
          <p:cNvPr id="9" name="Text Box 13"/>
          <p:cNvSpPr txBox="1">
            <a:spLocks noChangeArrowheads="1"/>
          </p:cNvSpPr>
          <p:nvPr/>
        </p:nvSpPr>
        <p:spPr bwMode="auto">
          <a:xfrm>
            <a:off x="73742" y="3282134"/>
            <a:ext cx="8712968" cy="31162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본 대학원과 학점교류협정을 체결한 국내외 타 대학원에서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본 대학원 재학 중 학과전공과목으로 인정받을 수 있는 과목에 한하여 취득한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전공분야의 학점을 본 대학원의 학점으로 인정</a:t>
            </a:r>
            <a:endParaRPr lang="en-US" altLang="ko-KR" sz="15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학점교류에 의하여 취득이 인정되는 학점한도</a:t>
            </a:r>
            <a:endParaRPr lang="en-US" altLang="ko-KR" sz="1500" dirty="0">
              <a:latin typeface="맑은 고딕" pitchFamily="50" charset="-127"/>
              <a:ea typeface="맑은 고딕" pitchFamily="50" charset="-127"/>
            </a:endParaRPr>
          </a:p>
          <a:p>
            <a:pPr>
              <a:defRPr/>
            </a:pP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500" b="1" dirty="0">
                <a:latin typeface="맑은 고딕" pitchFamily="50" charset="-127"/>
                <a:ea typeface="맑은 고딕" pitchFamily="50" charset="-127"/>
              </a:rPr>
              <a:t>한 학기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 최대 </a:t>
            </a:r>
            <a:r>
              <a:rPr lang="en-US" altLang="ko-KR" sz="1500" b="1" u="sng" dirty="0">
                <a:latin typeface="맑은 고딕" pitchFamily="50" charset="-127"/>
                <a:ea typeface="맑은 고딕" pitchFamily="50" charset="-127"/>
              </a:rPr>
              <a:t>9</a:t>
            </a:r>
            <a:r>
              <a:rPr lang="ko-KR" altLang="en-US" sz="1500" b="1" u="sng" dirty="0">
                <a:latin typeface="맑은 고딕" pitchFamily="50" charset="-127"/>
                <a:ea typeface="맑은 고딕" pitchFamily="50" charset="-127"/>
              </a:rPr>
              <a:t>학점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통산 </a:t>
            </a:r>
            <a:r>
              <a:rPr lang="ko-KR" altLang="en-US" sz="1500" b="1" u="sng" dirty="0">
                <a:latin typeface="맑은 고딕" pitchFamily="50" charset="-127"/>
                <a:ea typeface="맑은 고딕" pitchFamily="50" charset="-127"/>
              </a:rPr>
              <a:t>석사 </a:t>
            </a:r>
            <a:r>
              <a:rPr lang="en-US" altLang="ko-KR" sz="1500" b="1" u="sng" dirty="0">
                <a:latin typeface="맑은 고딕" pitchFamily="50" charset="-127"/>
                <a:ea typeface="맑은 고딕" pitchFamily="50" charset="-127"/>
              </a:rPr>
              <a:t>12</a:t>
            </a:r>
            <a:r>
              <a:rPr lang="ko-KR" altLang="en-US" sz="1500" b="1" u="sng" dirty="0">
                <a:latin typeface="맑은 고딕" pitchFamily="50" charset="-127"/>
                <a:ea typeface="맑은 고딕" pitchFamily="50" charset="-127"/>
              </a:rPr>
              <a:t>학점</a:t>
            </a:r>
            <a:r>
              <a:rPr lang="en-US" altLang="ko-KR" sz="1500" b="1" u="sng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500" b="1" u="sng" dirty="0">
                <a:latin typeface="맑은 고딕" pitchFamily="50" charset="-127"/>
                <a:ea typeface="맑은 고딕" pitchFamily="50" charset="-127"/>
              </a:rPr>
              <a:t>박사 </a:t>
            </a:r>
            <a:r>
              <a:rPr lang="en-US" altLang="ko-KR" sz="1500" b="1" u="sng" dirty="0">
                <a:latin typeface="맑은 고딕" pitchFamily="50" charset="-127"/>
                <a:ea typeface="맑은 고딕" pitchFamily="50" charset="-127"/>
              </a:rPr>
              <a:t>18</a:t>
            </a:r>
            <a:r>
              <a:rPr lang="ko-KR" altLang="en-US" sz="1500" b="1" u="sng" dirty="0">
                <a:latin typeface="맑은 고딕" pitchFamily="50" charset="-127"/>
                <a:ea typeface="맑은 고딕" pitchFamily="50" charset="-127"/>
              </a:rPr>
              <a:t>학점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까지 인정</a:t>
            </a:r>
            <a:endParaRPr lang="en-US" altLang="ko-KR" sz="15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지도교수 및 학과장 승인 필수</a:t>
            </a:r>
            <a:endParaRPr lang="en-US" altLang="ko-KR" sz="15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동일학기 내 본 대학원에서 개설되는 과목과 동일한 교과목은 타 대학원에서 수강할 수 없음</a:t>
            </a:r>
            <a:endParaRPr lang="en-US" altLang="ko-KR" sz="15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국내 학점교류 가능 대학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(28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개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defRPr/>
            </a:pP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   -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강원대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건국대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경상대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경희대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과학기술연합대학원대학교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국민대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500" dirty="0" err="1">
                <a:latin typeface="맑은 고딕" pitchFamily="50" charset="-127"/>
                <a:ea typeface="맑은 고딕" pitchFamily="50" charset="-127"/>
              </a:rPr>
              <a:t>국방대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500" dirty="0" err="1">
                <a:latin typeface="맑은 고딕" pitchFamily="50" charset="-127"/>
                <a:ea typeface="맑은 고딕" pitchFamily="50" charset="-127"/>
              </a:rPr>
              <a:t>금강대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동덕여대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, </a:t>
            </a:r>
          </a:p>
          <a:p>
            <a:pPr>
              <a:defRPr/>
            </a:pP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    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덕성여대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부산대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서울대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서울불교대학원대학교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서울시립대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성신여대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숙명여대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아주대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, </a:t>
            </a:r>
          </a:p>
          <a:p>
            <a:pPr>
              <a:defRPr/>
            </a:pP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     </a:t>
            </a:r>
            <a:r>
              <a:rPr lang="ko-KR" altLang="en-US" sz="1500" dirty="0" err="1">
                <a:latin typeface="맑은 고딕" pitchFamily="50" charset="-127"/>
                <a:ea typeface="맑은 고딕" pitchFamily="50" charset="-127"/>
              </a:rPr>
              <a:t>위덕대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전남대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전북대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제주대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조선대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중앙대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500" dirty="0" err="1">
                <a:latin typeface="맑은 고딕" pitchFamily="50" charset="-127"/>
                <a:ea typeface="맑은 고딕" pitchFamily="50" charset="-127"/>
              </a:rPr>
              <a:t>중앙승가대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충북대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500" dirty="0" err="1">
                <a:latin typeface="맑은 고딕" pitchFamily="50" charset="-127"/>
                <a:ea typeface="맑은 고딕" pitchFamily="50" charset="-127"/>
              </a:rPr>
              <a:t>평택대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한국외대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한양대</a:t>
            </a:r>
            <a:endParaRPr lang="en-US" altLang="ko-KR" sz="15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국외 학점교류 가능 대학 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글로벌교류팀에서 협정 체결한 대학에 한함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(☎02-2260-3463~6)</a:t>
            </a:r>
            <a:endParaRPr kumimoji="0" lang="en-US" altLang="ko-KR" sz="1500" kern="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92847712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모서리가 둥근 직사각형 4"/>
          <p:cNvSpPr/>
          <p:nvPr/>
        </p:nvSpPr>
        <p:spPr>
          <a:xfrm>
            <a:off x="101813" y="4943855"/>
            <a:ext cx="8832780" cy="1296144"/>
          </a:xfrm>
          <a:prstGeom prst="roundRect">
            <a:avLst>
              <a:gd name="adj" fmla="val 2332"/>
            </a:avLst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/>
          </a:p>
          <a:p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   </a:t>
            </a:r>
            <a:endParaRPr lang="ko-KR" altLang="en-US" sz="1200" dirty="0"/>
          </a:p>
        </p:txBody>
      </p:sp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ko-KR" altLang="en-US" sz="2300" dirty="0"/>
              <a:t>선수과목</a:t>
            </a:r>
          </a:p>
        </p:txBody>
      </p:sp>
      <p:sp>
        <p:nvSpPr>
          <p:cNvPr id="1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67567" y="6448253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6</a:t>
            </a:fld>
            <a:endParaRPr lang="ko-KR" altLang="en-US" dirty="0"/>
          </a:p>
        </p:txBody>
      </p:sp>
      <p:sp>
        <p:nvSpPr>
          <p:cNvPr id="17" name="모서리가 둥근 직사각형 4"/>
          <p:cNvSpPr/>
          <p:nvPr/>
        </p:nvSpPr>
        <p:spPr>
          <a:xfrm>
            <a:off x="76661" y="1140199"/>
            <a:ext cx="8857932" cy="3080890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/>
          </a:p>
          <a:p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   </a:t>
            </a:r>
            <a:endParaRPr lang="ko-KR" altLang="en-US" sz="1200" dirty="0"/>
          </a:p>
        </p:txBody>
      </p: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98293" y="1454258"/>
            <a:ext cx="9164935" cy="24365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학부의 전공과 다른 석사과정에 입학한 자</a:t>
            </a:r>
          </a:p>
          <a:p>
            <a:pPr marL="177800" indent="-177800" fontAlgn="auto" latinLnBrk="0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석사과정의 전공과 다른 박사과정에 입학한 자</a:t>
            </a:r>
          </a:p>
          <a:p>
            <a:pPr marL="177800" indent="-177800" fontAlgn="auto" latinLnBrk="0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소속 학과 </a:t>
            </a:r>
            <a:r>
              <a:rPr lang="ko-KR" altLang="en-US" sz="1600" dirty="0" err="1">
                <a:latin typeface="맑은 고딕" pitchFamily="50" charset="-127"/>
                <a:ea typeface="맑은 고딕" pitchFamily="50" charset="-127"/>
              </a:rPr>
              <a:t>변경등의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사유로 인해 소속 학과장의 이수를 </a:t>
            </a:r>
            <a:r>
              <a:rPr lang="ko-KR" altLang="en-US" sz="1600" dirty="0" err="1">
                <a:latin typeface="맑은 고딕" pitchFamily="50" charset="-127"/>
                <a:ea typeface="맑은 고딕" pitchFamily="50" charset="-127"/>
              </a:rPr>
              <a:t>요구받은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자</a:t>
            </a:r>
          </a:p>
          <a:p>
            <a:pPr marL="177800" indent="-177800" fontAlgn="auto" latinLnBrk="0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편입생으로서 편입한 학과와 전적 대학원의 학과가 상이한 자</a:t>
            </a:r>
          </a:p>
          <a:p>
            <a:pPr marL="177800" indent="-177800" fontAlgn="auto" latinLnBrk="0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단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복수전공의 출신학과가 입학학과와 동일한 경우는 선수과목이수대상자에서 제외함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spcBef>
                <a:spcPts val="200"/>
              </a:spcBef>
              <a:defRPr/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 (</a:t>
            </a:r>
            <a:r>
              <a:rPr lang="ko-KR" altLang="en-US" sz="1600" dirty="0" err="1">
                <a:latin typeface="맑은 고딕" pitchFamily="50" charset="-127"/>
                <a:ea typeface="맑은 고딕" pitchFamily="50" charset="-127"/>
              </a:rPr>
              <a:t>소정기간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내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복수전공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＂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이수 확인 가능한 증빙서류 제출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6" name="모서리가 둥근 직사각형 44"/>
          <p:cNvSpPr/>
          <p:nvPr/>
        </p:nvSpPr>
        <p:spPr>
          <a:xfrm>
            <a:off x="101331" y="955699"/>
            <a:ext cx="2459974" cy="35719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dirty="0"/>
              <a:t>선수과목이수대상자</a:t>
            </a:r>
          </a:p>
        </p:txBody>
      </p:sp>
      <p:sp>
        <p:nvSpPr>
          <p:cNvPr id="7" name="모서리가 둥근 직사각형 44"/>
          <p:cNvSpPr/>
          <p:nvPr/>
        </p:nvSpPr>
        <p:spPr>
          <a:xfrm>
            <a:off x="98293" y="4765260"/>
            <a:ext cx="2171328" cy="35719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dirty="0"/>
              <a:t>선수과목 신청</a:t>
            </a:r>
          </a:p>
        </p:txBody>
      </p:sp>
      <p:sp>
        <p:nvSpPr>
          <p:cNvPr id="9" name="Text Box 13"/>
          <p:cNvSpPr txBox="1">
            <a:spLocks noChangeArrowheads="1"/>
          </p:cNvSpPr>
          <p:nvPr/>
        </p:nvSpPr>
        <p:spPr bwMode="auto">
          <a:xfrm>
            <a:off x="179512" y="5265726"/>
            <a:ext cx="8352928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매 학기 수강신청 기간 내 시간표 상 선수과목으로 지정된 과목 신청 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  (</a:t>
            </a:r>
            <a:r>
              <a:rPr lang="ko-KR" altLang="en-US" sz="1600" dirty="0" err="1">
                <a:latin typeface="맑은 고딕" pitchFamily="50" charset="-127"/>
                <a:ea typeface="맑은 고딕" pitchFamily="50" charset="-127"/>
              </a:rPr>
              <a:t>이수구분이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선수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라고 표시된 과목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60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모서리가 둥근 직사각형 4"/>
          <p:cNvSpPr/>
          <p:nvPr/>
        </p:nvSpPr>
        <p:spPr>
          <a:xfrm>
            <a:off x="35496" y="4069293"/>
            <a:ext cx="9001000" cy="2089372"/>
          </a:xfrm>
          <a:prstGeom prst="roundRect">
            <a:avLst>
              <a:gd name="adj" fmla="val 2332"/>
            </a:avLst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/>
          </a:p>
          <a:p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   </a:t>
            </a:r>
            <a:endParaRPr lang="ko-KR" altLang="en-US" sz="1200" dirty="0"/>
          </a:p>
        </p:txBody>
      </p:sp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ko-KR" altLang="en-US" sz="2300" dirty="0"/>
              <a:t>선수과목</a:t>
            </a:r>
          </a:p>
        </p:txBody>
      </p:sp>
      <p:sp>
        <p:nvSpPr>
          <p:cNvPr id="1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67567" y="6553200"/>
            <a:ext cx="928687" cy="332184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7</a:t>
            </a:fld>
            <a:endParaRPr lang="ko-KR" altLang="en-US" dirty="0"/>
          </a:p>
        </p:txBody>
      </p:sp>
      <p:sp>
        <p:nvSpPr>
          <p:cNvPr id="24" name="모서리가 둥근 직사각형 4"/>
          <p:cNvSpPr/>
          <p:nvPr/>
        </p:nvSpPr>
        <p:spPr>
          <a:xfrm>
            <a:off x="35496" y="1026569"/>
            <a:ext cx="9001000" cy="2701625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/>
          </a:p>
          <a:p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   </a:t>
            </a:r>
            <a:endParaRPr lang="ko-KR" altLang="en-US" sz="1200" dirty="0"/>
          </a:p>
        </p:txBody>
      </p:sp>
      <p:sp>
        <p:nvSpPr>
          <p:cNvPr id="26" name="Text Box 13"/>
          <p:cNvSpPr txBox="1">
            <a:spLocks noChangeArrowheads="1"/>
          </p:cNvSpPr>
          <p:nvPr/>
        </p:nvSpPr>
        <p:spPr bwMode="auto">
          <a:xfrm>
            <a:off x="107504" y="1348358"/>
            <a:ext cx="8712968" cy="219290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학과에서 지정한 선수과목 중 하위과정에서 이미 취득한 과목이 있을 경우 면제가능</a:t>
            </a:r>
            <a:endParaRPr lang="en-US" altLang="ko-KR" sz="15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선수과목 면제대장 제출절차</a:t>
            </a:r>
            <a:endParaRPr lang="en-US" altLang="ko-KR" sz="1500" dirty="0">
              <a:latin typeface="맑은 고딕" pitchFamily="50" charset="-127"/>
              <a:ea typeface="맑은 고딕" pitchFamily="50" charset="-127"/>
            </a:endParaRPr>
          </a:p>
          <a:p>
            <a:pPr marL="800100" lvl="1" indent="-3429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+mj-ea"/>
              <a:buAutoNum type="circleNumDbPlain"/>
              <a:defRPr/>
            </a:pP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대학원 홈페이지 ‘양식함’에서 선수과목 면제대장 출력</a:t>
            </a:r>
            <a:endParaRPr lang="en-US" altLang="ko-KR" sz="1500" dirty="0">
              <a:latin typeface="맑은 고딕" pitchFamily="50" charset="-127"/>
              <a:ea typeface="맑은 고딕" pitchFamily="50" charset="-127"/>
            </a:endParaRPr>
          </a:p>
          <a:p>
            <a:pPr marL="800100" lvl="1" indent="-3429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+mj-ea"/>
              <a:buAutoNum type="circleNumDbPlain"/>
              <a:defRPr/>
            </a:pP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면제대장을 작성하여 </a:t>
            </a:r>
            <a:r>
              <a:rPr lang="ko-KR" altLang="en-US" sz="1500" dirty="0" err="1">
                <a:latin typeface="맑은 고딕" pitchFamily="50" charset="-127"/>
                <a:ea typeface="맑은 고딕" pitchFamily="50" charset="-127"/>
              </a:rPr>
              <a:t>하위과정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 성적표를 지참하여 학과사무실 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방문</a:t>
            </a: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제출</a:t>
            </a:r>
            <a:endParaRPr lang="en-US" altLang="ko-KR" sz="1500" dirty="0">
              <a:latin typeface="맑은 고딕" pitchFamily="50" charset="-127"/>
              <a:ea typeface="맑은 고딕" pitchFamily="50" charset="-127"/>
            </a:endParaRPr>
          </a:p>
          <a:p>
            <a:pPr marL="800100" lvl="1" indent="-3429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+mj-ea"/>
              <a:buAutoNum type="circleNumDbPlain"/>
              <a:defRPr/>
            </a:pP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작성한 면제대장의 내용과 증빙 성적표 확인 후 학과장의 승인을 받음</a:t>
            </a:r>
            <a:endParaRPr lang="en-US" altLang="ko-KR" sz="15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단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특수대학원 출신 박사과정 학생의 면제신청하는 경우 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과목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(2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학점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X2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과목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을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선수과목 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과목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(3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학점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X1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과목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으로 인정</a:t>
            </a:r>
            <a:endParaRPr lang="en-US" altLang="ko-KR" sz="15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모서리가 둥근 직사각형 44"/>
          <p:cNvSpPr/>
          <p:nvPr/>
        </p:nvSpPr>
        <p:spPr>
          <a:xfrm>
            <a:off x="144886" y="864330"/>
            <a:ext cx="2099890" cy="35719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dirty="0"/>
              <a:t>선수과목 면제</a:t>
            </a:r>
          </a:p>
        </p:txBody>
      </p:sp>
      <p:sp>
        <p:nvSpPr>
          <p:cNvPr id="8" name="모서리가 둥근 직사각형 44"/>
          <p:cNvSpPr/>
          <p:nvPr/>
        </p:nvSpPr>
        <p:spPr>
          <a:xfrm>
            <a:off x="92732" y="3863055"/>
            <a:ext cx="3280448" cy="412477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dirty="0"/>
              <a:t>선수과목 취득학점 및 과목</a:t>
            </a: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140459" y="4503600"/>
            <a:ext cx="8571420" cy="127419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학점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: 9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학점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(3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개 과목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이내 </a:t>
            </a:r>
            <a:r>
              <a:rPr lang="en-US" altLang="ko-KR" sz="1600" b="1" u="sng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b="1" u="sng" dirty="0">
                <a:latin typeface="맑은 고딕" pitchFamily="50" charset="-127"/>
                <a:ea typeface="맑은 고딕" pitchFamily="50" charset="-127"/>
              </a:rPr>
              <a:t>학과내규로 별도 </a:t>
            </a:r>
            <a:r>
              <a:rPr lang="ko-KR" altLang="en-US" sz="1600" b="1" u="sng" dirty="0" err="1">
                <a:latin typeface="맑은 고딕" pitchFamily="50" charset="-127"/>
                <a:ea typeface="맑은 고딕" pitchFamily="50" charset="-127"/>
              </a:rPr>
              <a:t>지정가능하므로</a:t>
            </a:r>
            <a:r>
              <a:rPr lang="ko-KR" altLang="en-US" sz="1600" b="1" u="sng" dirty="0">
                <a:latin typeface="맑은 고딕" pitchFamily="50" charset="-127"/>
                <a:ea typeface="맑은 고딕" pitchFamily="50" charset="-127"/>
              </a:rPr>
              <a:t> 학과에 문의</a:t>
            </a:r>
            <a:r>
              <a:rPr lang="en-US" altLang="ko-KR" sz="1600" b="1" u="sng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177800" indent="-177800"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선수과목은 과정의 수료를 위하여 이수하여야 할 과목이며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u="sng" dirty="0">
                <a:latin typeface="맑은 고딕" pitchFamily="50" charset="-127"/>
                <a:ea typeface="맑은 고딕" pitchFamily="50" charset="-127"/>
              </a:rPr>
              <a:t>취득학점으로 인정되지 않음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선수과목 성적인정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이수한 선수과목들의 총 평점평균이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3.0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이상이면 이수완료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kumimoji="0" lang="ko-KR" altLang="en-US" sz="1600" kern="0" dirty="0">
                <a:latin typeface="맑은 고딕" pitchFamily="50" charset="-127"/>
                <a:ea typeface="맑은 고딕" pitchFamily="50" charset="-127"/>
              </a:rPr>
              <a:t>학과별 선수과목 이수 제도 운영 여부 확인 필수</a:t>
            </a:r>
            <a:endParaRPr kumimoji="0" lang="ko-KR" altLang="ko-KR" sz="1600" kern="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ko-KR" altLang="en-US" sz="2300" dirty="0"/>
              <a:t>성적</a:t>
            </a:r>
          </a:p>
        </p:txBody>
      </p:sp>
      <p:sp>
        <p:nvSpPr>
          <p:cNvPr id="1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67567" y="6448253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8</a:t>
            </a:fld>
            <a:endParaRPr lang="ko-KR" altLang="en-US" dirty="0"/>
          </a:p>
        </p:txBody>
      </p:sp>
      <p:sp>
        <p:nvSpPr>
          <p:cNvPr id="10" name="모서리가 둥근 직사각형 4"/>
          <p:cNvSpPr/>
          <p:nvPr/>
        </p:nvSpPr>
        <p:spPr>
          <a:xfrm>
            <a:off x="426108" y="1690653"/>
            <a:ext cx="8358246" cy="715756"/>
          </a:xfrm>
          <a:prstGeom prst="roundRect">
            <a:avLst>
              <a:gd name="adj" fmla="val 2332"/>
            </a:avLst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/>
          </a:p>
          <a:p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   </a:t>
            </a:r>
            <a:endParaRPr lang="ko-KR" altLang="en-US" sz="1200" dirty="0"/>
          </a:p>
        </p:txBody>
      </p:sp>
      <p:sp>
        <p:nvSpPr>
          <p:cNvPr id="11" name="모서리가 둥근 직사각형 44"/>
          <p:cNvSpPr/>
          <p:nvPr/>
        </p:nvSpPr>
        <p:spPr>
          <a:xfrm>
            <a:off x="614722" y="1484784"/>
            <a:ext cx="2171328" cy="35719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dirty="0"/>
              <a:t>성 적 등 급</a:t>
            </a: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500351" y="1914675"/>
            <a:ext cx="8279533" cy="4124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A+, A0, B+, B0, C+, C0, F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(7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등급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)  ※ D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등급 없음</a:t>
            </a:r>
            <a:endParaRPr kumimoji="0" lang="ko-KR" altLang="ko-KR" sz="1600" kern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모서리가 둥근 직사각형 4"/>
          <p:cNvSpPr/>
          <p:nvPr/>
        </p:nvSpPr>
        <p:spPr>
          <a:xfrm>
            <a:off x="421636" y="3107446"/>
            <a:ext cx="8358246" cy="2625811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/>
          </a:p>
          <a:p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   </a:t>
            </a:r>
            <a:endParaRPr lang="ko-KR" altLang="en-US" sz="1200" dirty="0"/>
          </a:p>
        </p:txBody>
      </p:sp>
      <p:sp>
        <p:nvSpPr>
          <p:cNvPr id="19" name="모서리가 둥근 직사각형 44"/>
          <p:cNvSpPr/>
          <p:nvPr/>
        </p:nvSpPr>
        <p:spPr>
          <a:xfrm>
            <a:off x="614722" y="2891528"/>
            <a:ext cx="2143140" cy="35719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dirty="0"/>
              <a:t>성 적 인 정</a:t>
            </a:r>
          </a:p>
        </p:txBody>
      </p: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525063" y="3432366"/>
            <a:ext cx="8286808" cy="201285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수업일수의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1/3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이상 결석한 과목의 성적은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F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학점 처리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F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는 과목낙제로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각 학위과정 최저수료학점에 가산되지 않음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F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도 평점계산에 가산되며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학적부에 기록됨을 유의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매 학기 정규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전공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과목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9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학점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선수과목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학점을 초과하여 성적을 취득할 수 없음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한 번 부여된 성적은 정정이 불가하니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성적공시 및 정정 가능 기간에 확인해야 함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   (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강의평가 시행자에 한해 </a:t>
            </a:r>
            <a:r>
              <a:rPr lang="ko-KR" altLang="en-US" sz="1600" dirty="0" err="1">
                <a:latin typeface="맑은 고딕" pitchFamily="50" charset="-127"/>
                <a:ea typeface="맑은 고딕" pitchFamily="50" charset="-127"/>
              </a:rPr>
              <a:t>성적공시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기간에 성적 조회 가능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ko-KR" altLang="en-US" sz="2300" dirty="0"/>
              <a:t>학점인정</a:t>
            </a:r>
          </a:p>
        </p:txBody>
      </p:sp>
      <p:sp>
        <p:nvSpPr>
          <p:cNvPr id="1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67567" y="6448253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9</a:t>
            </a:fld>
            <a:endParaRPr lang="ko-KR" altLang="en-US" dirty="0"/>
          </a:p>
        </p:txBody>
      </p:sp>
      <p:sp>
        <p:nvSpPr>
          <p:cNvPr id="10" name="모서리가 둥근 직사각형 4"/>
          <p:cNvSpPr/>
          <p:nvPr/>
        </p:nvSpPr>
        <p:spPr>
          <a:xfrm>
            <a:off x="428596" y="1420964"/>
            <a:ext cx="8358246" cy="1431972"/>
          </a:xfrm>
          <a:prstGeom prst="roundRect">
            <a:avLst>
              <a:gd name="adj" fmla="val 2332"/>
            </a:avLst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/>
          </a:p>
          <a:p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   </a:t>
            </a:r>
            <a:endParaRPr lang="ko-KR" altLang="en-US" sz="1200" dirty="0"/>
          </a:p>
        </p:txBody>
      </p:sp>
      <p:sp>
        <p:nvSpPr>
          <p:cNvPr id="11" name="모서리가 둥근 직사각형 44"/>
          <p:cNvSpPr/>
          <p:nvPr/>
        </p:nvSpPr>
        <p:spPr>
          <a:xfrm>
            <a:off x="614722" y="1268760"/>
            <a:ext cx="2733142" cy="35719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/>
              <a:t>학위과정 연계 학점인정</a:t>
            </a:r>
            <a:endParaRPr lang="ko-KR" altLang="en-US" sz="1700" b="1" dirty="0"/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500034" y="1612810"/>
            <a:ext cx="8286808" cy="121264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400" dirty="0">
                <a:latin typeface="+mn-ea"/>
                <a:ea typeface="+mn-ea"/>
              </a:rPr>
              <a:t> 대상 </a:t>
            </a:r>
            <a:r>
              <a:rPr lang="en-US" altLang="ko-KR" sz="1400" dirty="0">
                <a:latin typeface="+mn-ea"/>
                <a:ea typeface="+mn-ea"/>
              </a:rPr>
              <a:t>: </a:t>
            </a:r>
            <a:r>
              <a:rPr lang="ko-KR" altLang="en-US" sz="1400" dirty="0">
                <a:latin typeface="+mn-ea"/>
                <a:ea typeface="+mn-ea"/>
              </a:rPr>
              <a:t>본교 일반대학원 석사 출신의 박사과정 신입생</a:t>
            </a:r>
            <a:endParaRPr lang="en-US" altLang="ko-KR" sz="1400" dirty="0">
              <a:latin typeface="+mn-ea"/>
              <a:ea typeface="+mn-ea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kumimoji="0" lang="en-US" altLang="ko-KR" sz="1400" kern="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0" lang="ko-KR" altLang="en-US" sz="1400" kern="0" dirty="0">
                <a:solidFill>
                  <a:srgbClr val="000000"/>
                </a:solidFill>
                <a:latin typeface="+mn-ea"/>
                <a:ea typeface="+mn-ea"/>
              </a:rPr>
              <a:t>내용 </a:t>
            </a:r>
            <a:r>
              <a:rPr kumimoji="0" lang="en-US" altLang="ko-KR" sz="1400" kern="0" dirty="0">
                <a:solidFill>
                  <a:srgbClr val="000000"/>
                </a:solidFill>
                <a:latin typeface="+mn-ea"/>
                <a:ea typeface="+mn-ea"/>
              </a:rPr>
              <a:t>: </a:t>
            </a:r>
            <a:r>
              <a:rPr lang="ko-KR" altLang="en-US" sz="1400" dirty="0">
                <a:latin typeface="+mn-ea"/>
                <a:ea typeface="+mn-ea"/>
              </a:rPr>
              <a:t>본교 일반대학원 석사학위과정 </a:t>
            </a:r>
            <a:r>
              <a:rPr lang="ko-KR" altLang="en-US" sz="1400" dirty="0" err="1">
                <a:latin typeface="+mn-ea"/>
                <a:ea typeface="+mn-ea"/>
              </a:rPr>
              <a:t>재학시</a:t>
            </a:r>
            <a:r>
              <a:rPr lang="ko-KR" altLang="en-US" sz="1400" dirty="0">
                <a:latin typeface="+mn-ea"/>
                <a:ea typeface="+mn-ea"/>
              </a:rPr>
              <a:t> 취득한 최저수료학점</a:t>
            </a:r>
            <a:r>
              <a:rPr lang="en-US" altLang="ko-KR" sz="1400" dirty="0">
                <a:latin typeface="+mn-ea"/>
                <a:ea typeface="+mn-ea"/>
              </a:rPr>
              <a:t>(24</a:t>
            </a:r>
            <a:r>
              <a:rPr lang="ko-KR" altLang="en-US" sz="1400" dirty="0">
                <a:latin typeface="+mn-ea"/>
                <a:ea typeface="+mn-ea"/>
              </a:rPr>
              <a:t>학점</a:t>
            </a:r>
            <a:r>
              <a:rPr lang="en-US" altLang="ko-KR" sz="1400" dirty="0">
                <a:latin typeface="+mn-ea"/>
                <a:ea typeface="+mn-ea"/>
              </a:rPr>
              <a:t>) </a:t>
            </a:r>
            <a:r>
              <a:rPr lang="ko-KR" altLang="en-US" sz="1400" dirty="0" err="1">
                <a:latin typeface="+mn-ea"/>
                <a:ea typeface="+mn-ea"/>
              </a:rPr>
              <a:t>초과분에</a:t>
            </a:r>
            <a:endParaRPr lang="en-US" altLang="ko-KR" sz="1400" dirty="0">
              <a:latin typeface="+mn-ea"/>
              <a:ea typeface="+mn-ea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dirty="0">
                <a:latin typeface="+mn-ea"/>
                <a:ea typeface="+mn-ea"/>
              </a:rPr>
              <a:t>          </a:t>
            </a:r>
            <a:r>
              <a:rPr lang="ko-KR" altLang="en-US" sz="1400" dirty="0">
                <a:latin typeface="+mn-ea"/>
                <a:ea typeface="+mn-ea"/>
              </a:rPr>
              <a:t>  대하여 동일계열에 한하여 </a:t>
            </a:r>
            <a:r>
              <a:rPr lang="en-US" altLang="ko-KR" sz="1400" dirty="0">
                <a:latin typeface="+mn-ea"/>
                <a:ea typeface="+mn-ea"/>
              </a:rPr>
              <a:t>3</a:t>
            </a:r>
            <a:r>
              <a:rPr lang="ko-KR" altLang="en-US" sz="1400" dirty="0">
                <a:latin typeface="+mn-ea"/>
                <a:ea typeface="+mn-ea"/>
              </a:rPr>
              <a:t>학점 범위 내에서 박사학위과정 학점으로 인정 가능</a:t>
            </a:r>
            <a:endParaRPr lang="en-US" altLang="ko-KR" sz="1400" dirty="0">
              <a:latin typeface="+mn-ea"/>
              <a:ea typeface="+mn-ea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kumimoji="0" lang="en-US" altLang="ko-KR" sz="1400" kern="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0" lang="ko-KR" altLang="en-US" sz="1400" kern="0" dirty="0">
                <a:solidFill>
                  <a:srgbClr val="000000"/>
                </a:solidFill>
                <a:latin typeface="+mn-ea"/>
                <a:ea typeface="+mn-ea"/>
              </a:rPr>
              <a:t>별도의 </a:t>
            </a:r>
            <a:r>
              <a:rPr lang="ko-KR" altLang="en-US" sz="1400" dirty="0">
                <a:latin typeface="+mn-ea"/>
                <a:ea typeface="+mn-ea"/>
              </a:rPr>
              <a:t>제출서류 없이</a:t>
            </a:r>
            <a:r>
              <a:rPr lang="en-US" altLang="ko-KR" sz="1400" dirty="0">
                <a:latin typeface="+mn-ea"/>
                <a:ea typeface="+mn-ea"/>
              </a:rPr>
              <a:t> </a:t>
            </a:r>
            <a:r>
              <a:rPr lang="ko-KR" altLang="en-US" sz="1400" dirty="0">
                <a:latin typeface="+mn-ea"/>
                <a:ea typeface="+mn-ea"/>
              </a:rPr>
              <a:t>일반대학원 학사운영실에서 학점인정 처리</a:t>
            </a:r>
          </a:p>
        </p:txBody>
      </p:sp>
      <p:sp>
        <p:nvSpPr>
          <p:cNvPr id="17" name="모서리가 둥근 직사각형 4"/>
          <p:cNvSpPr/>
          <p:nvPr/>
        </p:nvSpPr>
        <p:spPr>
          <a:xfrm>
            <a:off x="428596" y="3379282"/>
            <a:ext cx="8358246" cy="2065943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/>
          </a:p>
          <a:p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   </a:t>
            </a:r>
            <a:endParaRPr lang="ko-KR" altLang="en-US" sz="1200" dirty="0"/>
          </a:p>
        </p:txBody>
      </p:sp>
      <p:sp>
        <p:nvSpPr>
          <p:cNvPr id="19" name="모서리가 둥근 직사각형 44"/>
          <p:cNvSpPr/>
          <p:nvPr/>
        </p:nvSpPr>
        <p:spPr>
          <a:xfrm>
            <a:off x="642910" y="3236405"/>
            <a:ext cx="2632946" cy="35719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/>
              <a:t>대학원 학점 선취득 인정</a:t>
            </a:r>
            <a:endParaRPr lang="ko-KR" altLang="en-US" sz="1600" dirty="0"/>
          </a:p>
        </p:txBody>
      </p: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500034" y="3662163"/>
            <a:ext cx="8286808" cy="177279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en-US" altLang="ko-KR" sz="1400" dirty="0">
                <a:latin typeface="+mj-lt"/>
                <a:ea typeface="+mn-ea"/>
              </a:rPr>
              <a:t> </a:t>
            </a:r>
            <a:r>
              <a:rPr lang="ko-KR" altLang="en-US" sz="1400" dirty="0">
                <a:latin typeface="+mj-lt"/>
                <a:ea typeface="+mn-ea"/>
              </a:rPr>
              <a:t>대상 </a:t>
            </a:r>
            <a:r>
              <a:rPr lang="en-US" altLang="ko-KR" sz="1400" dirty="0">
                <a:latin typeface="+mj-lt"/>
                <a:ea typeface="+mn-ea"/>
              </a:rPr>
              <a:t>: </a:t>
            </a:r>
            <a:r>
              <a:rPr lang="ko-KR" altLang="en-US" sz="1400" dirty="0">
                <a:latin typeface="+mj-lt"/>
                <a:ea typeface="+mn-ea"/>
              </a:rPr>
              <a:t>본교 학부 출신의 석사과정 신입생 및 석∙박사통합과정 </a:t>
            </a:r>
            <a:r>
              <a:rPr lang="en-US" altLang="ko-KR" sz="1400" dirty="0">
                <a:latin typeface="+mj-lt"/>
                <a:ea typeface="+mn-ea"/>
              </a:rPr>
              <a:t>1</a:t>
            </a:r>
            <a:r>
              <a:rPr lang="ko-KR" altLang="en-US" sz="1400" dirty="0">
                <a:latin typeface="+mj-lt"/>
                <a:ea typeface="+mn-ea"/>
              </a:rPr>
              <a:t>학기 신입생</a:t>
            </a:r>
            <a:endParaRPr lang="en-US" altLang="ko-KR" sz="1400" dirty="0">
              <a:latin typeface="+mj-lt"/>
              <a:ea typeface="+mn-ea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en-US" altLang="ko-KR" sz="1400" dirty="0">
                <a:latin typeface="+mj-lt"/>
                <a:ea typeface="+mn-ea"/>
              </a:rPr>
              <a:t> </a:t>
            </a:r>
            <a:r>
              <a:rPr lang="ko-KR" altLang="en-US" sz="1400" dirty="0">
                <a:latin typeface="+mj-lt"/>
                <a:ea typeface="+mn-ea"/>
              </a:rPr>
              <a:t>내용 </a:t>
            </a:r>
            <a:r>
              <a:rPr lang="en-US" altLang="ko-KR" sz="1400" dirty="0">
                <a:latin typeface="+mj-lt"/>
                <a:ea typeface="+mn-ea"/>
              </a:rPr>
              <a:t>: </a:t>
            </a:r>
            <a:r>
              <a:rPr lang="ko-KR" altLang="en-US" sz="1400" dirty="0">
                <a:latin typeface="+mj-lt"/>
                <a:ea typeface="+mn-ea"/>
              </a:rPr>
              <a:t>본교 학부과정 </a:t>
            </a:r>
            <a:r>
              <a:rPr lang="ko-KR" altLang="en-US" sz="1400" dirty="0" err="1">
                <a:latin typeface="+mj-lt"/>
                <a:ea typeface="+mn-ea"/>
              </a:rPr>
              <a:t>재학시</a:t>
            </a:r>
            <a:r>
              <a:rPr lang="ko-KR" altLang="en-US" sz="1400" dirty="0">
                <a:latin typeface="+mj-lt"/>
                <a:ea typeface="+mn-ea"/>
              </a:rPr>
              <a:t> 석사과정 과목을 선취득한 경우</a:t>
            </a:r>
            <a:r>
              <a:rPr lang="en-US" altLang="ko-KR" sz="1400" dirty="0">
                <a:latin typeface="+mj-lt"/>
                <a:ea typeface="+mn-ea"/>
              </a:rPr>
              <a:t>, </a:t>
            </a:r>
            <a:r>
              <a:rPr lang="ko-KR" altLang="en-US" sz="1400" dirty="0">
                <a:latin typeface="+mj-lt"/>
                <a:ea typeface="+mn-ea"/>
              </a:rPr>
              <a:t>학부 최저졸업 기준학점 </a:t>
            </a:r>
            <a:r>
              <a:rPr lang="ko-KR" altLang="en-US" sz="1400" dirty="0" err="1">
                <a:latin typeface="+mj-lt"/>
                <a:ea typeface="+mn-ea"/>
              </a:rPr>
              <a:t>초과분에</a:t>
            </a:r>
            <a:r>
              <a:rPr lang="ko-KR" altLang="en-US" sz="1400" dirty="0">
                <a:latin typeface="+mj-lt"/>
                <a:ea typeface="+mn-ea"/>
              </a:rPr>
              <a:t>    </a:t>
            </a:r>
            <a:endParaRPr lang="en-US" altLang="ko-KR" sz="1400" dirty="0">
              <a:latin typeface="+mj-lt"/>
              <a:ea typeface="+mn-ea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dirty="0">
                <a:latin typeface="+mj-lt"/>
                <a:ea typeface="+mn-ea"/>
              </a:rPr>
              <a:t>            </a:t>
            </a:r>
            <a:r>
              <a:rPr lang="ko-KR" altLang="en-US" sz="1400" dirty="0">
                <a:latin typeface="+mj-lt"/>
                <a:ea typeface="+mn-ea"/>
              </a:rPr>
              <a:t>한하여 </a:t>
            </a:r>
            <a:r>
              <a:rPr lang="en-US" altLang="ko-KR" sz="1400" dirty="0">
                <a:latin typeface="+mj-lt"/>
                <a:ea typeface="+mn-ea"/>
              </a:rPr>
              <a:t>9</a:t>
            </a:r>
            <a:r>
              <a:rPr lang="ko-KR" altLang="en-US" sz="1400" dirty="0">
                <a:latin typeface="+mj-lt"/>
                <a:ea typeface="+mn-ea"/>
              </a:rPr>
              <a:t>학점까지 석사과정</a:t>
            </a:r>
            <a:r>
              <a:rPr lang="en-US" altLang="ko-KR" sz="1400" dirty="0">
                <a:latin typeface="+mj-lt"/>
                <a:ea typeface="+mn-ea"/>
              </a:rPr>
              <a:t>(</a:t>
            </a:r>
            <a:r>
              <a:rPr lang="ko-KR" altLang="en-US" sz="1400" dirty="0">
                <a:latin typeface="+mj-lt"/>
                <a:ea typeface="+mn-ea"/>
              </a:rPr>
              <a:t>석</a:t>
            </a:r>
            <a:r>
              <a:rPr lang="en-US" altLang="ko-KR" sz="1400" dirty="0">
                <a:latin typeface="+mj-lt"/>
                <a:ea typeface="+mn-ea"/>
              </a:rPr>
              <a:t>․</a:t>
            </a:r>
            <a:r>
              <a:rPr lang="ko-KR" altLang="en-US" sz="1400" dirty="0">
                <a:latin typeface="+mj-lt"/>
                <a:ea typeface="+mn-ea"/>
              </a:rPr>
              <a:t>박사통합과정</a:t>
            </a:r>
            <a:r>
              <a:rPr lang="en-US" altLang="ko-KR" sz="1400" dirty="0">
                <a:latin typeface="+mj-lt"/>
                <a:ea typeface="+mn-ea"/>
              </a:rPr>
              <a:t>) </a:t>
            </a:r>
            <a:r>
              <a:rPr lang="ko-KR" altLang="en-US" sz="1400" dirty="0">
                <a:latin typeface="+mj-lt"/>
                <a:ea typeface="+mn-ea"/>
              </a:rPr>
              <a:t>학점으로 인정 가능</a:t>
            </a:r>
            <a:endParaRPr lang="en-US" altLang="ko-KR" sz="1400" dirty="0">
              <a:latin typeface="+mj-lt"/>
              <a:ea typeface="+mn-ea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en-US" altLang="ko-KR" sz="1400" dirty="0">
                <a:latin typeface="+mj-lt"/>
                <a:ea typeface="+mn-ea"/>
              </a:rPr>
              <a:t> </a:t>
            </a:r>
            <a:r>
              <a:rPr lang="ko-KR" altLang="en-US" sz="1400" dirty="0">
                <a:latin typeface="+mj-lt"/>
                <a:ea typeface="+mn-ea"/>
              </a:rPr>
              <a:t>혜택 </a:t>
            </a:r>
            <a:r>
              <a:rPr lang="en-US" altLang="ko-KR" sz="1400" dirty="0">
                <a:latin typeface="+mj-lt"/>
                <a:ea typeface="+mn-ea"/>
              </a:rPr>
              <a:t>: 6</a:t>
            </a:r>
            <a:r>
              <a:rPr lang="ko-KR" altLang="en-US" sz="1400" dirty="0">
                <a:latin typeface="+mj-lt"/>
                <a:ea typeface="+mn-ea"/>
              </a:rPr>
              <a:t>학점 이상 </a:t>
            </a:r>
            <a:r>
              <a:rPr lang="ko-KR" altLang="en-US" sz="1400" dirty="0" err="1">
                <a:latin typeface="+mj-lt"/>
                <a:ea typeface="+mn-ea"/>
              </a:rPr>
              <a:t>인정시</a:t>
            </a:r>
            <a:r>
              <a:rPr lang="ko-KR" altLang="en-US" sz="1400" dirty="0">
                <a:latin typeface="+mj-lt"/>
                <a:ea typeface="+mn-ea"/>
              </a:rPr>
              <a:t> 석사과정 조기수료 가능</a:t>
            </a:r>
            <a:endParaRPr lang="en-US" altLang="ko-KR" sz="1400" dirty="0">
              <a:latin typeface="+mj-lt"/>
              <a:ea typeface="+mn-ea"/>
            </a:endParaRPr>
          </a:p>
          <a:p>
            <a:pPr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dirty="0">
                <a:latin typeface="+mj-lt"/>
                <a:ea typeface="+mn-ea"/>
              </a:rPr>
              <a:t>           </a:t>
            </a:r>
            <a:r>
              <a:rPr lang="ko-KR" altLang="en-US" sz="1400" dirty="0">
                <a:latin typeface="+mj-lt"/>
                <a:ea typeface="+mn-ea"/>
              </a:rPr>
              <a:t>  </a:t>
            </a:r>
            <a:r>
              <a:rPr lang="en-US" altLang="ko-KR" sz="1400" dirty="0">
                <a:latin typeface="+mj-lt"/>
                <a:ea typeface="+mn-ea"/>
              </a:rPr>
              <a:t>※ </a:t>
            </a:r>
            <a:r>
              <a:rPr lang="ko-KR" altLang="en-US" sz="1400" dirty="0" err="1">
                <a:latin typeface="+mj-lt"/>
                <a:ea typeface="+mn-ea"/>
              </a:rPr>
              <a:t>학석사연계과정</a:t>
            </a:r>
            <a:r>
              <a:rPr lang="ko-KR" altLang="en-US" sz="1400" dirty="0">
                <a:latin typeface="+mj-lt"/>
                <a:ea typeface="+mn-ea"/>
              </a:rPr>
              <a:t> 학생은 인정학점에 관계없이 조기수료 가능</a:t>
            </a:r>
            <a:endParaRPr lang="en-US" altLang="ko-KR" sz="1400" dirty="0">
              <a:latin typeface="+mj-lt"/>
              <a:ea typeface="+mn-ea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en-US" altLang="ko-KR" sz="1400" dirty="0">
                <a:latin typeface="+mj-lt"/>
                <a:ea typeface="+mn-ea"/>
              </a:rPr>
              <a:t> </a:t>
            </a:r>
            <a:r>
              <a:rPr lang="ko-KR" altLang="en-US" sz="1400" dirty="0">
                <a:latin typeface="+mj-lt"/>
                <a:ea typeface="+mn-ea"/>
              </a:rPr>
              <a:t>별도의 제출서류 없이 일반대학원 학사운영실에서 일괄 처리</a:t>
            </a:r>
            <a:endParaRPr lang="en-US" altLang="ko-KR" sz="1400" dirty="0">
              <a:latin typeface="+mj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46318056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ko-KR" altLang="en-US" sz="2300" dirty="0"/>
              <a:t>학점인정</a:t>
            </a:r>
          </a:p>
        </p:txBody>
      </p:sp>
      <p:sp>
        <p:nvSpPr>
          <p:cNvPr id="1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67567" y="6448253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10</a:t>
            </a:fld>
            <a:endParaRPr lang="ko-KR" altLang="en-US" dirty="0"/>
          </a:p>
        </p:txBody>
      </p:sp>
      <p:sp>
        <p:nvSpPr>
          <p:cNvPr id="7" name="모서리가 둥근 직사각형 4"/>
          <p:cNvSpPr/>
          <p:nvPr/>
        </p:nvSpPr>
        <p:spPr>
          <a:xfrm>
            <a:off x="428596" y="1196753"/>
            <a:ext cx="8358246" cy="2088313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/>
          </a:p>
          <a:p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   </a:t>
            </a:r>
            <a:endParaRPr lang="ko-KR" altLang="en-US" sz="1200" dirty="0"/>
          </a:p>
        </p:txBody>
      </p:sp>
      <p:sp>
        <p:nvSpPr>
          <p:cNvPr id="8" name="모서리가 둥근 직사각형 44"/>
          <p:cNvSpPr/>
          <p:nvPr/>
        </p:nvSpPr>
        <p:spPr>
          <a:xfrm>
            <a:off x="681858" y="980728"/>
            <a:ext cx="2632946" cy="35719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/>
              <a:t>편입학생 학점인정</a:t>
            </a:r>
            <a:endParaRPr lang="ko-KR" altLang="en-US" sz="1600" dirty="0"/>
          </a:p>
        </p:txBody>
      </p:sp>
      <p:sp>
        <p:nvSpPr>
          <p:cNvPr id="9" name="Text Box 13"/>
          <p:cNvSpPr txBox="1">
            <a:spLocks noChangeArrowheads="1"/>
          </p:cNvSpPr>
          <p:nvPr/>
        </p:nvSpPr>
        <p:spPr bwMode="auto">
          <a:xfrm>
            <a:off x="538982" y="1337918"/>
            <a:ext cx="8286808" cy="192360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en-US" altLang="ko-KR" sz="1400" dirty="0">
                <a:latin typeface="+mn-ea"/>
                <a:ea typeface="+mn-ea"/>
              </a:rPr>
              <a:t> </a:t>
            </a:r>
            <a:r>
              <a:rPr lang="ko-KR" altLang="en-US" sz="1400" dirty="0">
                <a:latin typeface="+mn-ea"/>
                <a:ea typeface="+mn-ea"/>
              </a:rPr>
              <a:t>대상 </a:t>
            </a:r>
            <a:r>
              <a:rPr lang="en-US" altLang="ko-KR" sz="1400" dirty="0">
                <a:latin typeface="+mn-ea"/>
                <a:ea typeface="+mn-ea"/>
              </a:rPr>
              <a:t>: </a:t>
            </a:r>
            <a:r>
              <a:rPr lang="ko-KR" altLang="en-US" sz="1400" dirty="0">
                <a:latin typeface="+mn-ea"/>
                <a:ea typeface="+mn-ea"/>
              </a:rPr>
              <a:t>편입학생</a:t>
            </a:r>
            <a:endParaRPr lang="en-US" altLang="ko-KR" sz="1400" b="1" u="sng" dirty="0">
              <a:latin typeface="+mn-ea"/>
              <a:ea typeface="+mn-ea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en-US" altLang="ko-KR" sz="1400" dirty="0">
                <a:latin typeface="+mn-ea"/>
                <a:ea typeface="+mn-ea"/>
              </a:rPr>
              <a:t> </a:t>
            </a:r>
            <a:r>
              <a:rPr lang="ko-KR" altLang="en-US" sz="1400" dirty="0">
                <a:latin typeface="+mn-ea"/>
                <a:ea typeface="+mn-ea"/>
              </a:rPr>
              <a:t>내용 </a:t>
            </a:r>
            <a:r>
              <a:rPr lang="en-US" altLang="ko-KR" sz="1400" dirty="0">
                <a:latin typeface="+mn-ea"/>
                <a:ea typeface="+mn-ea"/>
              </a:rPr>
              <a:t>: </a:t>
            </a:r>
            <a:r>
              <a:rPr lang="ko-KR" altLang="en-US" sz="1400" dirty="0">
                <a:latin typeface="+mn-ea"/>
                <a:ea typeface="+mn-ea"/>
              </a:rPr>
              <a:t>본교 대학원 과정에 </a:t>
            </a:r>
            <a:r>
              <a:rPr lang="ko-KR" altLang="en-US" sz="1400" dirty="0" err="1">
                <a:latin typeface="+mn-ea"/>
                <a:ea typeface="+mn-ea"/>
              </a:rPr>
              <a:t>편입학한</a:t>
            </a:r>
            <a:r>
              <a:rPr lang="ko-KR" altLang="en-US" sz="1400" dirty="0">
                <a:latin typeface="+mn-ea"/>
                <a:ea typeface="+mn-ea"/>
              </a:rPr>
              <a:t> 학생의 경우 </a:t>
            </a:r>
            <a:r>
              <a:rPr lang="ko-KR" altLang="en-US" sz="1400" dirty="0" err="1">
                <a:latin typeface="+mn-ea"/>
                <a:ea typeface="+mn-ea"/>
              </a:rPr>
              <a:t>편입학한</a:t>
            </a:r>
            <a:r>
              <a:rPr lang="ko-KR" altLang="en-US" sz="1400" dirty="0">
                <a:latin typeface="+mn-ea"/>
                <a:ea typeface="+mn-ea"/>
              </a:rPr>
              <a:t> 학과의 교육과정과 동일 또는 동일계열</a:t>
            </a:r>
            <a:endParaRPr lang="en-US" altLang="ko-KR" sz="1400" dirty="0">
              <a:latin typeface="+mn-ea"/>
              <a:ea typeface="+mn-ea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dirty="0">
                <a:latin typeface="+mn-ea"/>
                <a:ea typeface="+mn-ea"/>
              </a:rPr>
              <a:t>           </a:t>
            </a:r>
            <a:r>
              <a:rPr lang="ko-KR" altLang="en-US" sz="1400" dirty="0">
                <a:latin typeface="+mn-ea"/>
                <a:ea typeface="+mn-ea"/>
              </a:rPr>
              <a:t> 과목에 한하여 학점인정 가능</a:t>
            </a:r>
            <a:endParaRPr lang="en-US" altLang="ko-KR" sz="1400" dirty="0">
              <a:latin typeface="+mn-ea"/>
              <a:ea typeface="+mn-ea"/>
            </a:endParaRPr>
          </a:p>
          <a:p>
            <a:r>
              <a:rPr lang="en-US" altLang="ko-KR" sz="1400" dirty="0">
                <a:latin typeface="+mn-ea"/>
                <a:ea typeface="+mn-ea"/>
              </a:rPr>
              <a:t>            (1) 2</a:t>
            </a:r>
            <a:r>
              <a:rPr lang="ko-KR" altLang="en-US" sz="1400" dirty="0">
                <a:latin typeface="+mn-ea"/>
                <a:ea typeface="+mn-ea"/>
              </a:rPr>
              <a:t>학기 편입</a:t>
            </a:r>
            <a:r>
              <a:rPr lang="en-US" altLang="ko-KR" sz="1400" dirty="0">
                <a:latin typeface="+mn-ea"/>
                <a:ea typeface="+mn-ea"/>
              </a:rPr>
              <a:t>: </a:t>
            </a:r>
            <a:r>
              <a:rPr lang="ko-KR" altLang="en-US" sz="1400" dirty="0">
                <a:latin typeface="+mn-ea"/>
                <a:ea typeface="+mn-ea"/>
              </a:rPr>
              <a:t>석사과정 </a:t>
            </a:r>
            <a:r>
              <a:rPr lang="en-US" altLang="ko-KR" sz="1400" dirty="0">
                <a:latin typeface="+mn-ea"/>
                <a:ea typeface="+mn-ea"/>
              </a:rPr>
              <a:t>6</a:t>
            </a:r>
            <a:r>
              <a:rPr lang="ko-KR" altLang="en-US" sz="1400" dirty="0">
                <a:latin typeface="+mn-ea"/>
                <a:ea typeface="+mn-ea"/>
              </a:rPr>
              <a:t>학점</a:t>
            </a:r>
            <a:r>
              <a:rPr lang="en-US" altLang="ko-KR" sz="1400" dirty="0">
                <a:latin typeface="+mn-ea"/>
                <a:ea typeface="+mn-ea"/>
              </a:rPr>
              <a:t>, </a:t>
            </a:r>
            <a:r>
              <a:rPr lang="ko-KR" altLang="en-US" sz="1400" dirty="0">
                <a:latin typeface="+mn-ea"/>
                <a:ea typeface="+mn-ea"/>
              </a:rPr>
              <a:t>박사과정 </a:t>
            </a:r>
            <a:r>
              <a:rPr lang="en-US" altLang="ko-KR" sz="1400" dirty="0">
                <a:latin typeface="+mn-ea"/>
                <a:ea typeface="+mn-ea"/>
              </a:rPr>
              <a:t>9</a:t>
            </a:r>
            <a:r>
              <a:rPr lang="ko-KR" altLang="en-US" sz="1400" dirty="0">
                <a:latin typeface="+mn-ea"/>
                <a:ea typeface="+mn-ea"/>
              </a:rPr>
              <a:t>학점</a:t>
            </a:r>
          </a:p>
          <a:p>
            <a:r>
              <a:rPr lang="en-US" altLang="ko-KR" sz="1400" dirty="0">
                <a:latin typeface="+mn-ea"/>
                <a:ea typeface="+mn-ea"/>
              </a:rPr>
              <a:t>            (2) 3</a:t>
            </a:r>
            <a:r>
              <a:rPr lang="ko-KR" altLang="en-US" sz="1400" dirty="0">
                <a:latin typeface="+mn-ea"/>
                <a:ea typeface="+mn-ea"/>
              </a:rPr>
              <a:t>학기 편입</a:t>
            </a:r>
            <a:r>
              <a:rPr lang="en-US" altLang="ko-KR" sz="1400" dirty="0">
                <a:latin typeface="+mn-ea"/>
                <a:ea typeface="+mn-ea"/>
              </a:rPr>
              <a:t>: </a:t>
            </a:r>
            <a:r>
              <a:rPr lang="ko-KR" altLang="en-US" sz="1400" dirty="0">
                <a:latin typeface="+mn-ea"/>
                <a:ea typeface="+mn-ea"/>
              </a:rPr>
              <a:t>석사과정 </a:t>
            </a:r>
            <a:r>
              <a:rPr lang="en-US" altLang="ko-KR" sz="1400" dirty="0">
                <a:latin typeface="+mn-ea"/>
                <a:ea typeface="+mn-ea"/>
              </a:rPr>
              <a:t>12</a:t>
            </a:r>
            <a:r>
              <a:rPr lang="ko-KR" altLang="en-US" sz="1400" dirty="0">
                <a:latin typeface="+mn-ea"/>
                <a:ea typeface="+mn-ea"/>
              </a:rPr>
              <a:t>학점</a:t>
            </a:r>
            <a:r>
              <a:rPr lang="en-US" altLang="ko-KR" sz="1400" dirty="0">
                <a:latin typeface="+mn-ea"/>
                <a:ea typeface="+mn-ea"/>
              </a:rPr>
              <a:t>, </a:t>
            </a:r>
            <a:r>
              <a:rPr lang="ko-KR" altLang="en-US" sz="1400" dirty="0">
                <a:latin typeface="+mn-ea"/>
                <a:ea typeface="+mn-ea"/>
              </a:rPr>
              <a:t>박사과정 </a:t>
            </a:r>
            <a:r>
              <a:rPr lang="en-US" altLang="ko-KR" sz="1400" dirty="0">
                <a:latin typeface="+mn-ea"/>
                <a:ea typeface="+mn-ea"/>
              </a:rPr>
              <a:t>18</a:t>
            </a:r>
            <a:r>
              <a:rPr lang="ko-KR" altLang="en-US" sz="1400" dirty="0">
                <a:latin typeface="+mn-ea"/>
                <a:ea typeface="+mn-ea"/>
              </a:rPr>
              <a:t>학점</a:t>
            </a:r>
            <a:endParaRPr lang="en-US" altLang="ko-KR" sz="1400" dirty="0">
              <a:latin typeface="+mn-ea"/>
              <a:ea typeface="+mn-ea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en-US" altLang="ko-KR" sz="1400" dirty="0">
                <a:latin typeface="+mn-ea"/>
                <a:ea typeface="+mn-ea"/>
              </a:rPr>
              <a:t> </a:t>
            </a:r>
            <a:r>
              <a:rPr lang="ko-KR" altLang="en-US" sz="1400" dirty="0">
                <a:latin typeface="+mn-ea"/>
                <a:ea typeface="+mn-ea"/>
              </a:rPr>
              <a:t>제출 서류 </a:t>
            </a:r>
            <a:r>
              <a:rPr lang="en-US" altLang="ko-KR" sz="1400" dirty="0">
                <a:latin typeface="+mn-ea"/>
                <a:ea typeface="+mn-ea"/>
              </a:rPr>
              <a:t>: </a:t>
            </a:r>
            <a:r>
              <a:rPr lang="ko-KR" altLang="en-US" sz="1400" dirty="0">
                <a:latin typeface="+mn-ea"/>
                <a:ea typeface="+mn-ea"/>
              </a:rPr>
              <a:t>편입생 전적 대학 학점인정 요청서</a:t>
            </a:r>
            <a:r>
              <a:rPr lang="en-US" altLang="ko-KR" sz="1400" dirty="0">
                <a:latin typeface="+mn-ea"/>
                <a:ea typeface="+mn-ea"/>
              </a:rPr>
              <a:t>(</a:t>
            </a:r>
            <a:r>
              <a:rPr lang="ko-KR" altLang="en-US" sz="1400" dirty="0">
                <a:latin typeface="+mn-ea"/>
                <a:ea typeface="+mn-ea"/>
              </a:rPr>
              <a:t>지도교수 및 학과장 날인</a:t>
            </a:r>
            <a:r>
              <a:rPr lang="en-US" altLang="ko-KR" sz="1400" dirty="0">
                <a:latin typeface="+mn-ea"/>
                <a:ea typeface="+mn-ea"/>
              </a:rPr>
              <a:t>), </a:t>
            </a:r>
            <a:r>
              <a:rPr lang="ko-KR" altLang="en-US" sz="1400" dirty="0">
                <a:latin typeface="+mn-ea"/>
                <a:ea typeface="+mn-ea"/>
              </a:rPr>
              <a:t>전적 대학 성적증명서</a:t>
            </a:r>
            <a:endParaRPr lang="en-US" altLang="ko-KR" sz="1400" dirty="0">
              <a:latin typeface="+mn-ea"/>
              <a:ea typeface="+mn-ea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en-US" altLang="ko-KR" sz="1400" dirty="0">
                <a:latin typeface="+mn-ea"/>
                <a:ea typeface="+mn-ea"/>
              </a:rPr>
              <a:t> </a:t>
            </a:r>
            <a:r>
              <a:rPr lang="ko-KR" altLang="en-US" sz="1400" dirty="0" err="1">
                <a:latin typeface="+mn-ea"/>
                <a:ea typeface="+mn-ea"/>
              </a:rPr>
              <a:t>제출처</a:t>
            </a:r>
            <a:r>
              <a:rPr lang="ko-KR" altLang="en-US" sz="1400" dirty="0">
                <a:latin typeface="+mn-ea"/>
                <a:ea typeface="+mn-ea"/>
              </a:rPr>
              <a:t> </a:t>
            </a:r>
            <a:r>
              <a:rPr lang="en-US" altLang="ko-KR" sz="1400" dirty="0">
                <a:latin typeface="+mn-ea"/>
                <a:ea typeface="+mn-ea"/>
              </a:rPr>
              <a:t>: </a:t>
            </a:r>
            <a:r>
              <a:rPr lang="ko-KR" altLang="en-US" sz="1400" dirty="0" smtClean="0">
                <a:latin typeface="+mn-ea"/>
                <a:ea typeface="+mn-ea"/>
              </a:rPr>
              <a:t>각 학과 사무실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13" name="모서리가 둥근 직사각형 4"/>
          <p:cNvSpPr/>
          <p:nvPr/>
        </p:nvSpPr>
        <p:spPr>
          <a:xfrm>
            <a:off x="428596" y="3717032"/>
            <a:ext cx="8358246" cy="2306718"/>
          </a:xfrm>
          <a:prstGeom prst="roundRect">
            <a:avLst>
              <a:gd name="adj" fmla="val 2332"/>
            </a:avLst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/>
          </a:p>
          <a:p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   </a:t>
            </a:r>
            <a:endParaRPr lang="ko-KR" altLang="en-US" sz="1200" dirty="0"/>
          </a:p>
        </p:txBody>
      </p:sp>
      <p:sp>
        <p:nvSpPr>
          <p:cNvPr id="14" name="모서리가 둥근 직사각형 44"/>
          <p:cNvSpPr/>
          <p:nvPr/>
        </p:nvSpPr>
        <p:spPr>
          <a:xfrm>
            <a:off x="681858" y="3501087"/>
            <a:ext cx="3309206" cy="36004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dirty="0"/>
              <a:t>국내외 일반대학원 학점 인정</a:t>
            </a:r>
          </a:p>
        </p:txBody>
      </p:sp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496061" y="3970880"/>
            <a:ext cx="8286808" cy="205287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400" dirty="0">
                <a:latin typeface="+mn-ea"/>
                <a:ea typeface="+mn-ea"/>
              </a:rPr>
              <a:t> 대상 </a:t>
            </a:r>
            <a:r>
              <a:rPr lang="en-US" altLang="ko-KR" sz="1400" dirty="0">
                <a:latin typeface="+mn-ea"/>
                <a:ea typeface="+mn-ea"/>
              </a:rPr>
              <a:t>: </a:t>
            </a:r>
            <a:r>
              <a:rPr lang="ko-KR" altLang="en-US" sz="1400" dirty="0">
                <a:latin typeface="+mn-ea"/>
                <a:ea typeface="+mn-ea"/>
              </a:rPr>
              <a:t>일반대학원 석사과정 신입생 중 해당자</a:t>
            </a:r>
            <a:endParaRPr lang="en-US" altLang="ko-KR" sz="1400" dirty="0">
              <a:latin typeface="+mn-ea"/>
              <a:ea typeface="+mn-ea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kumimoji="0" lang="en-US" altLang="ko-KR" sz="1400" kern="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0" lang="ko-KR" altLang="en-US" sz="1400" kern="0" dirty="0">
                <a:solidFill>
                  <a:srgbClr val="000000"/>
                </a:solidFill>
                <a:latin typeface="+mn-ea"/>
                <a:ea typeface="+mn-ea"/>
              </a:rPr>
              <a:t>내용 </a:t>
            </a:r>
            <a:r>
              <a:rPr kumimoji="0" lang="en-US" altLang="ko-KR" sz="1400" kern="0" dirty="0">
                <a:solidFill>
                  <a:srgbClr val="000000"/>
                </a:solidFill>
                <a:latin typeface="+mn-ea"/>
                <a:ea typeface="+mn-ea"/>
              </a:rPr>
              <a:t>: </a:t>
            </a:r>
            <a:r>
              <a:rPr lang="ko-KR" altLang="en-US" sz="1400" dirty="0">
                <a:latin typeface="+mn-ea"/>
                <a:ea typeface="+mn-ea"/>
              </a:rPr>
              <a:t>본교 일반대학원 석사과정 입학 전 국내외 일반대학원 석사과정에서 이수한 교과목에 대해                        </a:t>
            </a:r>
            <a:endParaRPr lang="en-US" altLang="ko-KR" sz="1400" dirty="0">
              <a:latin typeface="+mn-ea"/>
              <a:ea typeface="+mn-ea"/>
            </a:endParaRPr>
          </a:p>
          <a:p>
            <a:pPr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dirty="0">
                <a:latin typeface="+mn-ea"/>
                <a:ea typeface="+mn-ea"/>
              </a:rPr>
              <a:t>             </a:t>
            </a:r>
            <a:r>
              <a:rPr lang="ko-KR" altLang="en-US" sz="1400" dirty="0">
                <a:latin typeface="+mn-ea"/>
                <a:ea typeface="+mn-ea"/>
              </a:rPr>
              <a:t>최대 </a:t>
            </a:r>
            <a:r>
              <a:rPr lang="en-US" altLang="ko-KR" sz="1400" dirty="0">
                <a:latin typeface="+mn-ea"/>
                <a:ea typeface="+mn-ea"/>
              </a:rPr>
              <a:t>6</a:t>
            </a:r>
            <a:r>
              <a:rPr lang="ko-KR" altLang="en-US" sz="1400" dirty="0">
                <a:latin typeface="+mn-ea"/>
                <a:ea typeface="+mn-ea"/>
              </a:rPr>
              <a:t>학점까지 본교 학점으로 인정 </a:t>
            </a:r>
            <a:endParaRPr lang="en-US" altLang="ko-KR" sz="1400" dirty="0">
              <a:latin typeface="+mn-ea"/>
              <a:ea typeface="+mn-ea"/>
            </a:endParaRPr>
          </a:p>
          <a:p>
            <a:pPr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dirty="0">
                <a:latin typeface="+mn-ea"/>
                <a:ea typeface="+mn-ea"/>
              </a:rPr>
              <a:t>             </a:t>
            </a:r>
            <a:r>
              <a:rPr lang="ko-KR" altLang="en-US" sz="1400" dirty="0">
                <a:latin typeface="+mn-ea"/>
                <a:ea typeface="+mn-ea"/>
              </a:rPr>
              <a:t>단</a:t>
            </a:r>
            <a:r>
              <a:rPr lang="en-US" altLang="ko-KR" sz="1400" dirty="0">
                <a:latin typeface="+mn-ea"/>
                <a:ea typeface="+mn-ea"/>
              </a:rPr>
              <a:t>, </a:t>
            </a:r>
            <a:r>
              <a:rPr lang="ko-KR" altLang="en-US" sz="1400" dirty="0">
                <a:latin typeface="+mn-ea"/>
                <a:ea typeface="+mn-ea"/>
              </a:rPr>
              <a:t>동일</a:t>
            </a:r>
            <a:r>
              <a:rPr lang="en-US" altLang="ko-KR" sz="1400" dirty="0">
                <a:latin typeface="+mn-ea"/>
                <a:ea typeface="+mn-ea"/>
              </a:rPr>
              <a:t>(</a:t>
            </a:r>
            <a:r>
              <a:rPr lang="ko-KR" altLang="en-US" sz="1400" dirty="0">
                <a:latin typeface="+mn-ea"/>
                <a:ea typeface="+mn-ea"/>
              </a:rPr>
              <a:t>유사</a:t>
            </a:r>
            <a:r>
              <a:rPr lang="en-US" altLang="ko-KR" sz="1400" dirty="0">
                <a:latin typeface="+mn-ea"/>
                <a:ea typeface="+mn-ea"/>
              </a:rPr>
              <a:t>) </a:t>
            </a:r>
            <a:r>
              <a:rPr lang="ko-KR" altLang="en-US" sz="1400" dirty="0">
                <a:latin typeface="+mn-ea"/>
                <a:ea typeface="+mn-ea"/>
              </a:rPr>
              <a:t>학과의 전공 교과목에 한하여 </a:t>
            </a:r>
            <a:r>
              <a:rPr lang="ko-KR" altLang="en-US" sz="1400" dirty="0" err="1">
                <a:latin typeface="+mn-ea"/>
                <a:ea typeface="+mn-ea"/>
              </a:rPr>
              <a:t>인정가능함</a:t>
            </a:r>
            <a:endParaRPr lang="en-US" altLang="ko-KR" sz="1400" dirty="0">
              <a:latin typeface="+mn-ea"/>
              <a:ea typeface="+mn-ea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en-US" altLang="ko-KR" sz="1400" dirty="0">
                <a:latin typeface="+mn-ea"/>
                <a:ea typeface="+mn-ea"/>
              </a:rPr>
              <a:t> </a:t>
            </a:r>
            <a:r>
              <a:rPr lang="ko-KR" altLang="en-US" sz="1400" dirty="0">
                <a:latin typeface="+mn-ea"/>
                <a:ea typeface="+mn-ea"/>
              </a:rPr>
              <a:t>혜택</a:t>
            </a:r>
            <a:r>
              <a:rPr lang="en-US" altLang="ko-KR" sz="1400" dirty="0">
                <a:latin typeface="+mn-ea"/>
                <a:ea typeface="+mn-ea"/>
              </a:rPr>
              <a:t> : 6</a:t>
            </a:r>
            <a:r>
              <a:rPr lang="ko-KR" altLang="en-US" sz="1400" dirty="0">
                <a:latin typeface="+mn-ea"/>
                <a:ea typeface="+mn-ea"/>
              </a:rPr>
              <a:t>학점 이상 </a:t>
            </a:r>
            <a:r>
              <a:rPr lang="ko-KR" altLang="en-US" sz="1400" dirty="0" err="1">
                <a:latin typeface="+mn-ea"/>
                <a:ea typeface="+mn-ea"/>
              </a:rPr>
              <a:t>인정시</a:t>
            </a:r>
            <a:r>
              <a:rPr lang="en-US" altLang="ko-KR" sz="1400" dirty="0">
                <a:latin typeface="+mn-ea"/>
                <a:ea typeface="+mn-ea"/>
              </a:rPr>
              <a:t>, </a:t>
            </a:r>
            <a:r>
              <a:rPr lang="ko-KR" altLang="en-US" sz="1400" dirty="0">
                <a:latin typeface="+mn-ea"/>
                <a:ea typeface="+mn-ea"/>
              </a:rPr>
              <a:t>석사과정 조기수료 가능</a:t>
            </a:r>
            <a:endParaRPr lang="en-US" altLang="ko-KR" sz="1400" dirty="0">
              <a:latin typeface="+mn-ea"/>
              <a:ea typeface="+mn-ea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400" dirty="0">
                <a:latin typeface="+mn-ea"/>
                <a:ea typeface="+mn-ea"/>
              </a:rPr>
              <a:t> 제출 서류 </a:t>
            </a:r>
            <a:r>
              <a:rPr lang="en-US" altLang="ko-KR" sz="1400" dirty="0">
                <a:latin typeface="+mn-ea"/>
                <a:ea typeface="+mn-ea"/>
              </a:rPr>
              <a:t>: </a:t>
            </a:r>
            <a:r>
              <a:rPr lang="ko-KR" altLang="en-US" sz="1400" dirty="0">
                <a:latin typeface="+mn-ea"/>
                <a:ea typeface="+mn-ea"/>
              </a:rPr>
              <a:t>석사과정 학점인정 요청서</a:t>
            </a:r>
            <a:r>
              <a:rPr lang="en-US" altLang="ko-KR" sz="1400" dirty="0">
                <a:latin typeface="+mn-ea"/>
                <a:ea typeface="+mn-ea"/>
              </a:rPr>
              <a:t>(</a:t>
            </a:r>
            <a:r>
              <a:rPr lang="ko-KR" altLang="en-US" sz="1400" dirty="0">
                <a:latin typeface="+mn-ea"/>
                <a:ea typeface="+mn-ea"/>
              </a:rPr>
              <a:t>지도교수 및 학과장 날인</a:t>
            </a:r>
            <a:r>
              <a:rPr lang="en-US" altLang="ko-KR" sz="1400" dirty="0">
                <a:latin typeface="+mn-ea"/>
                <a:ea typeface="+mn-ea"/>
              </a:rPr>
              <a:t>), </a:t>
            </a:r>
            <a:r>
              <a:rPr lang="ko-KR" altLang="en-US" sz="1400" dirty="0">
                <a:latin typeface="+mn-ea"/>
                <a:ea typeface="+mn-ea"/>
              </a:rPr>
              <a:t>출신대학원 석사과정 성적증명서</a:t>
            </a:r>
            <a:endParaRPr lang="en-US" altLang="ko-KR" sz="1400" dirty="0">
              <a:latin typeface="+mn-ea"/>
              <a:ea typeface="+mn-ea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400" dirty="0">
                <a:latin typeface="+mn-ea"/>
                <a:ea typeface="+mn-ea"/>
              </a:rPr>
              <a:t> </a:t>
            </a:r>
            <a:r>
              <a:rPr lang="ko-KR" altLang="en-US" sz="1400" dirty="0" err="1">
                <a:latin typeface="+mn-ea"/>
                <a:ea typeface="+mn-ea"/>
              </a:rPr>
              <a:t>제출처</a:t>
            </a:r>
            <a:r>
              <a:rPr lang="ko-KR" altLang="en-US" sz="1400" dirty="0">
                <a:latin typeface="+mn-ea"/>
                <a:ea typeface="+mn-ea"/>
              </a:rPr>
              <a:t> </a:t>
            </a:r>
            <a:r>
              <a:rPr lang="en-US" altLang="ko-KR" sz="1400" dirty="0">
                <a:latin typeface="+mn-ea"/>
                <a:ea typeface="+mn-ea"/>
              </a:rPr>
              <a:t>: </a:t>
            </a:r>
            <a:r>
              <a:rPr lang="ko-KR" altLang="en-US" sz="1400" dirty="0" smtClean="0">
                <a:latin typeface="+mn-ea"/>
                <a:ea typeface="+mn-ea"/>
              </a:rPr>
              <a:t>각 학과 사무실</a:t>
            </a:r>
            <a:endParaRPr lang="en-US" altLang="ko-KR" sz="14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8434771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ko-KR" altLang="en-US" sz="2300" dirty="0"/>
              <a:t>연구프로젝트 학점 인정</a:t>
            </a:r>
          </a:p>
        </p:txBody>
      </p:sp>
      <p:sp>
        <p:nvSpPr>
          <p:cNvPr id="1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753782" y="6520261"/>
            <a:ext cx="442470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11</a:t>
            </a:fld>
            <a:endParaRPr lang="ko-KR" altLang="en-US" dirty="0"/>
          </a:p>
        </p:txBody>
      </p:sp>
      <p:sp>
        <p:nvSpPr>
          <p:cNvPr id="21" name="모서리가 둥근 직사각형 4"/>
          <p:cNvSpPr/>
          <p:nvPr/>
        </p:nvSpPr>
        <p:spPr>
          <a:xfrm>
            <a:off x="364662" y="1052736"/>
            <a:ext cx="8429684" cy="758954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/>
          </a:p>
          <a:p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   </a:t>
            </a:r>
            <a:endParaRPr lang="ko-KR" altLang="en-US" sz="1200" dirty="0"/>
          </a:p>
        </p:txBody>
      </p:sp>
      <p:sp>
        <p:nvSpPr>
          <p:cNvPr id="23" name="Text Box 13"/>
          <p:cNvSpPr txBox="1">
            <a:spLocks noChangeArrowheads="1"/>
          </p:cNvSpPr>
          <p:nvPr/>
        </p:nvSpPr>
        <p:spPr bwMode="auto">
          <a:xfrm>
            <a:off x="395536" y="1165269"/>
            <a:ext cx="8358246" cy="6924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300" dirty="0">
                <a:latin typeface="+mn-ea"/>
                <a:ea typeface="+mn-ea"/>
              </a:rPr>
              <a:t>대학원생의 연구역량 강화 및 활성화를 위하여 지도교수와 협의하여 학기 중 일정시간을 연구에 매진하고 연구결과를 도출한 연구활동에 학점을 부여하는 학점인정제도</a:t>
            </a:r>
          </a:p>
        </p:txBody>
      </p:sp>
      <p:sp>
        <p:nvSpPr>
          <p:cNvPr id="19" name="모서리가 둥근 직사각형 44"/>
          <p:cNvSpPr/>
          <p:nvPr/>
        </p:nvSpPr>
        <p:spPr>
          <a:xfrm>
            <a:off x="642910" y="836712"/>
            <a:ext cx="2171328" cy="35719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dirty="0"/>
              <a:t>개요</a:t>
            </a:r>
            <a:endParaRPr lang="en-US" altLang="ko-KR" sz="1700" b="1" dirty="0"/>
          </a:p>
        </p:txBody>
      </p:sp>
      <p:sp>
        <p:nvSpPr>
          <p:cNvPr id="8" name="모서리가 둥근 직사각형 4"/>
          <p:cNvSpPr/>
          <p:nvPr/>
        </p:nvSpPr>
        <p:spPr>
          <a:xfrm>
            <a:off x="385762" y="2035270"/>
            <a:ext cx="8429684" cy="4418066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/>
          </a:p>
          <a:p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   </a:t>
            </a:r>
            <a:endParaRPr lang="ko-KR" altLang="en-US" sz="1200" dirty="0"/>
          </a:p>
        </p:txBody>
      </p:sp>
      <p:sp>
        <p:nvSpPr>
          <p:cNvPr id="11" name="모서리가 둥근 직사각형 44"/>
          <p:cNvSpPr/>
          <p:nvPr/>
        </p:nvSpPr>
        <p:spPr>
          <a:xfrm>
            <a:off x="642910" y="1891759"/>
            <a:ext cx="2171328" cy="35719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dirty="0"/>
              <a:t>운영내용</a:t>
            </a:r>
            <a:endParaRPr lang="en-US" altLang="ko-KR" sz="1700" b="1" dirty="0"/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5537160"/>
              </p:ext>
            </p:extLst>
          </p:nvPr>
        </p:nvGraphicFramePr>
        <p:xfrm>
          <a:off x="532152" y="2290683"/>
          <a:ext cx="8136904" cy="411559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64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407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34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/>
                        <a:t>구  분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/>
                        <a:t>내  용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53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/>
                        <a:t>대상 및</a:t>
                      </a:r>
                      <a:endParaRPr lang="en-US" altLang="ko-KR" sz="1200" b="1" dirty="0"/>
                    </a:p>
                    <a:p>
                      <a:pPr algn="ctr" latinLnBrk="1"/>
                      <a:r>
                        <a:rPr lang="ko-KR" altLang="en-US" sz="1200" b="1" dirty="0"/>
                        <a:t>신청자격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fontAlgn="base" latinLnBrk="1"/>
                      <a:r>
                        <a:rPr lang="en-US" altLang="ko-KR" sz="1200" b="0" u="none" kern="1200" dirty="0"/>
                        <a:t>• </a:t>
                      </a:r>
                      <a:r>
                        <a:rPr lang="ko-KR" altLang="en-US" sz="1200" b="0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일반대학원 석사 및 박사</a:t>
                      </a:r>
                      <a:r>
                        <a:rPr lang="en-US" altLang="ko-KR" sz="1200" b="0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b="0" u="none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석박사통합</a:t>
                      </a:r>
                      <a:r>
                        <a:rPr lang="en-US" altLang="ko-KR" sz="1200" b="0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200" b="0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과정 재학생</a:t>
                      </a:r>
                    </a:p>
                    <a:p>
                      <a:r>
                        <a:rPr lang="en-US" altLang="ko-KR" sz="1200" b="0" u="none" kern="1200" dirty="0"/>
                        <a:t>• </a:t>
                      </a:r>
                      <a:r>
                        <a:rPr lang="ko-KR" altLang="en-US" sz="1200" b="0" u="none" kern="1200" dirty="0" err="1"/>
                        <a:t>학기별</a:t>
                      </a:r>
                      <a:r>
                        <a:rPr lang="ko-KR" altLang="en-US" sz="1200" b="0" u="none" kern="1200" dirty="0"/>
                        <a:t> 최대 수강 가능 학점</a:t>
                      </a:r>
                      <a:r>
                        <a:rPr lang="en-US" altLang="ko-KR" sz="1200" b="0" u="none" kern="1200" dirty="0"/>
                        <a:t>(9</a:t>
                      </a:r>
                      <a:r>
                        <a:rPr lang="ko-KR" altLang="en-US" sz="1200" b="0" u="none" kern="1200" dirty="0"/>
                        <a:t>학점</a:t>
                      </a:r>
                      <a:r>
                        <a:rPr lang="en-US" altLang="ko-KR" sz="1200" b="0" u="none" kern="1200" dirty="0"/>
                        <a:t>)</a:t>
                      </a:r>
                      <a:r>
                        <a:rPr lang="ko-KR" altLang="en-US" sz="1200" b="0" u="none" kern="1200" dirty="0"/>
                        <a:t>을 초과하지 않는 범위내에서 신청 가능</a:t>
                      </a:r>
                    </a:p>
                    <a:p>
                      <a:r>
                        <a:rPr lang="en-US" altLang="ko-KR" sz="1200" b="0" u="none" kern="1200" dirty="0"/>
                        <a:t>• </a:t>
                      </a:r>
                      <a:r>
                        <a:rPr lang="ko-KR" altLang="en-US" sz="1200" b="0" u="none" kern="1200" dirty="0"/>
                        <a:t>지정기간 이내 연구계획서 제출</a:t>
                      </a:r>
                      <a:r>
                        <a:rPr lang="en-US" altLang="ko-KR" sz="1200" b="0" u="none" kern="1200" dirty="0"/>
                        <a:t>(</a:t>
                      </a:r>
                      <a:r>
                        <a:rPr lang="ko-KR" altLang="en-US" sz="1200" b="0" u="none" kern="1200" dirty="0"/>
                        <a:t>신청</a:t>
                      </a:r>
                      <a:r>
                        <a:rPr lang="en-US" altLang="ko-KR" sz="1200" b="0" u="none" kern="1200" dirty="0"/>
                        <a:t>)</a:t>
                      </a:r>
                      <a:endParaRPr lang="ko-KR" altLang="en-US" sz="1200" b="0" u="none" kern="1200" dirty="0"/>
                    </a:p>
                    <a:p>
                      <a:r>
                        <a:rPr lang="en-US" altLang="ko-KR" sz="1200" b="0" u="none" kern="1200" dirty="0"/>
                        <a:t>• </a:t>
                      </a:r>
                      <a:r>
                        <a:rPr lang="ko-KR" altLang="en-US" sz="1200" b="0" u="none" kern="1200" dirty="0"/>
                        <a:t>해당 학년도 학기 성적으로만 인정 </a:t>
                      </a:r>
                      <a:r>
                        <a:rPr lang="en-US" altLang="ko-KR" sz="1200" b="0" u="none" kern="1200" dirty="0"/>
                        <a:t>(</a:t>
                      </a:r>
                      <a:r>
                        <a:rPr lang="ko-KR" altLang="en-US" sz="1200" b="0" u="none" kern="1200" dirty="0"/>
                        <a:t>이전 학기 소급인정 불가</a:t>
                      </a:r>
                      <a:r>
                        <a:rPr lang="en-US" altLang="ko-KR" sz="1200" b="0" u="none" kern="1200" dirty="0"/>
                        <a:t>)</a:t>
                      </a:r>
                    </a:p>
                    <a:p>
                      <a:r>
                        <a:rPr lang="en-US" altLang="ko-KR" sz="1200" b="0" u="none" kern="1200" dirty="0"/>
                        <a:t>• </a:t>
                      </a:r>
                      <a:r>
                        <a:rPr lang="ko-KR" altLang="en-US" sz="1200" b="0" u="none" kern="1200" dirty="0"/>
                        <a:t>정규</a:t>
                      </a:r>
                      <a:r>
                        <a:rPr lang="ko-KR" altLang="en-US" sz="1200" b="0" u="none" kern="1200" baseline="0" dirty="0"/>
                        <a:t> 수업연한 내에서만 신청 가능 </a:t>
                      </a:r>
                      <a:r>
                        <a:rPr lang="en-US" altLang="ko-KR" sz="1200" b="0" u="none" kern="1200" baseline="0" dirty="0"/>
                        <a:t>(</a:t>
                      </a:r>
                      <a:r>
                        <a:rPr lang="ko-KR" altLang="en-US" sz="1200" b="0" u="none" kern="1200" baseline="0" dirty="0"/>
                        <a:t>학점등록 불가</a:t>
                      </a:r>
                      <a:r>
                        <a:rPr lang="en-US" altLang="ko-KR" sz="1200" b="0" u="none" kern="1200" baseline="0" dirty="0"/>
                        <a:t>)</a:t>
                      </a:r>
                      <a:endParaRPr lang="ko-KR" altLang="en-US" sz="1200" b="0" u="none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61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/>
                        <a:t>연구수행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altLang="ko-KR" sz="1200" kern="1200" dirty="0"/>
                        <a:t>•</a:t>
                      </a:r>
                      <a:r>
                        <a:rPr lang="ko-KR" altLang="en-US" sz="1200" kern="1200" dirty="0"/>
                        <a:t> 지도교수와 협의하여 연구프로젝트 계획</a:t>
                      </a:r>
                    </a:p>
                    <a:p>
                      <a:r>
                        <a:rPr lang="en-US" altLang="ko-KR" sz="1200" kern="1200" dirty="0"/>
                        <a:t>• ‘</a:t>
                      </a:r>
                      <a:r>
                        <a:rPr lang="ko-KR" altLang="en-US" sz="1200" kern="1200" dirty="0"/>
                        <a:t>연구프로젝트 연구계획서‘ 제출</a:t>
                      </a:r>
                    </a:p>
                    <a:p>
                      <a:r>
                        <a:rPr lang="en-US" altLang="ko-KR" sz="1200" kern="1200" dirty="0"/>
                        <a:t>•</a:t>
                      </a:r>
                      <a:r>
                        <a:rPr lang="ko-KR" altLang="en-US" sz="1200" kern="1200" dirty="0"/>
                        <a:t> 지도교수와 연구과제 수행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37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>
                          <a:latin typeface="+mn-ea"/>
                          <a:ea typeface="+mn-ea"/>
                        </a:rPr>
                        <a:t>인정학점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fontAlgn="base" latinLnBrk="1"/>
                      <a:r>
                        <a:rPr lang="en-US" altLang="ko-K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• </a:t>
                      </a: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연구프로젝트 학점제 </a:t>
                      </a:r>
                      <a:r>
                        <a:rPr lang="en-US" altLang="ko-K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지도교수 지도하에 총 </a:t>
                      </a:r>
                      <a:r>
                        <a:rPr lang="en-US" altLang="ko-K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시간 이상</a:t>
                      </a:r>
                    </a:p>
                    <a:p>
                      <a:pPr fontAlgn="base" latinLnBrk="1"/>
                      <a:r>
                        <a:rPr lang="en-US" altLang="ko-KR" sz="12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altLang="ko-K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(1</a:t>
                      </a: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일 최대 </a:t>
                      </a:r>
                      <a:r>
                        <a:rPr lang="en-US" altLang="ko-K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시간</a:t>
                      </a:r>
                      <a:r>
                        <a:rPr lang="en-US" altLang="ko-K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주 </a:t>
                      </a:r>
                      <a:r>
                        <a:rPr lang="en-US" altLang="ko-K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시간 이내</a:t>
                      </a:r>
                      <a:r>
                        <a:rPr lang="en-US" altLang="ko-K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주말 제외</a:t>
                      </a:r>
                      <a:r>
                        <a:rPr lang="en-US" altLang="ko-K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• </a:t>
                      </a: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연구프로젝트 </a:t>
                      </a:r>
                      <a:r>
                        <a:rPr lang="ko-KR" altLang="en-US" sz="12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학기제</a:t>
                      </a: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지도교수 지도하에 총 </a:t>
                      </a:r>
                      <a:r>
                        <a:rPr lang="en-US" altLang="ko-K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시간 이상</a:t>
                      </a:r>
                    </a:p>
                    <a:p>
                      <a:pPr fontAlgn="base" latinLnBrk="1"/>
                      <a:r>
                        <a:rPr lang="en-US" altLang="ko-K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(1</a:t>
                      </a: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일 최대 </a:t>
                      </a:r>
                      <a:r>
                        <a:rPr lang="en-US" altLang="ko-K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시간</a:t>
                      </a:r>
                      <a:r>
                        <a:rPr lang="en-US" altLang="ko-K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주 </a:t>
                      </a:r>
                      <a:r>
                        <a:rPr lang="en-US" altLang="ko-K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시간 이내</a:t>
                      </a:r>
                      <a:r>
                        <a:rPr lang="en-US" altLang="ko-K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주말 제외</a:t>
                      </a:r>
                      <a:r>
                        <a:rPr lang="en-US" altLang="ko-K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083341"/>
                  </a:ext>
                </a:extLst>
              </a:tr>
              <a:tr h="411543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/>
                        <a:t>성적인정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학생</a:t>
                      </a:r>
                      <a:endParaRPr lang="ko-KR" altLang="en-US" sz="12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200" kern="1200" dirty="0"/>
                        <a:t>•</a:t>
                      </a:r>
                      <a:r>
                        <a:rPr lang="ko-KR" altLang="en-US" sz="1200" kern="1200" dirty="0"/>
                        <a:t> ‘연구프로젝트 연구결과 </a:t>
                      </a:r>
                      <a:r>
                        <a:rPr lang="ko-KR" altLang="en-US" sz="1200" kern="1200" dirty="0" err="1"/>
                        <a:t>보고서’를</a:t>
                      </a:r>
                      <a:r>
                        <a:rPr lang="ko-KR" altLang="en-US" sz="1200" kern="1200" dirty="0"/>
                        <a:t> 제출</a:t>
                      </a:r>
                    </a:p>
                    <a:p>
                      <a:r>
                        <a:rPr lang="en-US" altLang="ko-KR" sz="1200" kern="1200" dirty="0"/>
                        <a:t>•</a:t>
                      </a:r>
                      <a:r>
                        <a:rPr lang="ko-KR" altLang="en-US" sz="1200" kern="1200" dirty="0"/>
                        <a:t> 학기당 최대 이수학점</a:t>
                      </a:r>
                      <a:r>
                        <a:rPr lang="en-US" altLang="ko-KR" sz="1200" kern="1200" dirty="0"/>
                        <a:t>(9</a:t>
                      </a:r>
                      <a:r>
                        <a:rPr lang="ko-KR" altLang="en-US" sz="1200" kern="1200" dirty="0"/>
                        <a:t>학점</a:t>
                      </a:r>
                      <a:r>
                        <a:rPr lang="en-US" altLang="ko-KR" sz="1200" kern="1200" dirty="0"/>
                        <a:t>)</a:t>
                      </a:r>
                      <a:r>
                        <a:rPr lang="ko-KR" altLang="en-US" sz="1200" kern="1200" dirty="0"/>
                        <a:t>과 학위과정 수료 기준학점</a:t>
                      </a:r>
                      <a:r>
                        <a:rPr lang="en-US" altLang="ko-KR" sz="1200" kern="1200" dirty="0"/>
                        <a:t>(</a:t>
                      </a:r>
                      <a:r>
                        <a:rPr lang="ko-KR" altLang="en-US" sz="1200" kern="1200" dirty="0"/>
                        <a:t>석사 </a:t>
                      </a:r>
                      <a:r>
                        <a:rPr lang="en-US" altLang="ko-KR" sz="1200" kern="1200" dirty="0"/>
                        <a:t>: 24</a:t>
                      </a:r>
                      <a:r>
                        <a:rPr lang="ko-KR" altLang="en-US" sz="1200" kern="1200" dirty="0"/>
                        <a:t>학점</a:t>
                      </a:r>
                      <a:r>
                        <a:rPr lang="en-US" altLang="ko-KR" sz="1200" kern="1200" dirty="0"/>
                        <a:t>, </a:t>
                      </a:r>
                      <a:r>
                        <a:rPr lang="ko-KR" altLang="en-US" sz="1200" kern="1200" dirty="0"/>
                        <a:t>박사 </a:t>
                      </a:r>
                      <a:r>
                        <a:rPr lang="en-US" altLang="ko-KR" sz="1200" kern="1200" dirty="0"/>
                        <a:t>: 36</a:t>
                      </a:r>
                      <a:r>
                        <a:rPr lang="ko-KR" altLang="en-US" sz="1200" kern="1200" dirty="0"/>
                        <a:t>학점</a:t>
                      </a:r>
                      <a:r>
                        <a:rPr lang="en-US" altLang="ko-KR" sz="1200" kern="1200" dirty="0"/>
                        <a:t>)</a:t>
                      </a:r>
                      <a:r>
                        <a:rPr lang="ko-KR" altLang="en-US" sz="1200" kern="1200" dirty="0"/>
                        <a:t>에 포함</a:t>
                      </a:r>
                      <a:endParaRPr lang="en-US" altLang="ko-KR" sz="1200" kern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5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교수</a:t>
                      </a:r>
                      <a:endParaRPr lang="ko-KR" altLang="en-US" sz="12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200" kern="1200" dirty="0"/>
                        <a:t>•</a:t>
                      </a:r>
                      <a:r>
                        <a:rPr lang="ko-KR" altLang="en-US" sz="1200" kern="1200" dirty="0"/>
                        <a:t> 연구프로젝트 담당교수</a:t>
                      </a:r>
                      <a:r>
                        <a:rPr lang="en-US" altLang="ko-KR" sz="1200" kern="1200" dirty="0"/>
                        <a:t>(</a:t>
                      </a:r>
                      <a:r>
                        <a:rPr lang="ko-KR" altLang="en-US" sz="1200" kern="1200" dirty="0"/>
                        <a:t>지도교수</a:t>
                      </a:r>
                      <a:r>
                        <a:rPr lang="en-US" altLang="ko-KR" sz="1200" kern="1200" dirty="0"/>
                        <a:t>)</a:t>
                      </a:r>
                      <a:r>
                        <a:rPr lang="ko-KR" altLang="en-US" sz="1200" kern="1200" dirty="0"/>
                        <a:t>는 ‘연구프로젝트 연구결과 보고서’를 바탕으로 </a:t>
                      </a:r>
                      <a:r>
                        <a:rPr lang="en-US" altLang="ko-KR" sz="1200" kern="1200" dirty="0"/>
                        <a:t>Pass </a:t>
                      </a:r>
                      <a:r>
                        <a:rPr lang="ko-KR" altLang="en-US" sz="1200" kern="1200" dirty="0"/>
                        <a:t>처리</a:t>
                      </a:r>
                    </a:p>
                    <a:p>
                      <a:r>
                        <a:rPr lang="en-US" altLang="ko-KR" sz="1200" kern="1200" dirty="0"/>
                        <a:t>•</a:t>
                      </a:r>
                      <a:r>
                        <a:rPr lang="ko-KR" altLang="en-US" sz="1200" kern="1200" dirty="0"/>
                        <a:t> </a:t>
                      </a:r>
                      <a:r>
                        <a:rPr lang="en-US" altLang="ko-KR" sz="1200" kern="1200" dirty="0"/>
                        <a:t>100</a:t>
                      </a:r>
                      <a:r>
                        <a:rPr lang="ko-KR" altLang="en-US" sz="1200" kern="1200" dirty="0"/>
                        <a:t>점 만점에 </a:t>
                      </a:r>
                      <a:r>
                        <a:rPr lang="en-US" altLang="ko-KR" sz="1200" kern="1200" dirty="0"/>
                        <a:t>70</a:t>
                      </a:r>
                      <a:r>
                        <a:rPr lang="ko-KR" altLang="en-US" sz="1200" kern="1200" dirty="0"/>
                        <a:t>점 이상 </a:t>
                      </a:r>
                      <a:r>
                        <a:rPr lang="en-US" altLang="ko-KR" sz="1200" kern="1200" dirty="0"/>
                        <a:t>Pass </a:t>
                      </a:r>
                      <a:r>
                        <a:rPr lang="ko-KR" altLang="en-US" sz="1200" kern="1200" dirty="0"/>
                        <a:t>처리</a:t>
                      </a:r>
                      <a:endParaRPr lang="ko-KR" altLang="en-US" sz="12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5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/>
                        <a:t>성적기재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/>
                        <a:t>▪ 신청 학년도 학기 성적으로 </a:t>
                      </a:r>
                      <a:r>
                        <a:rPr lang="en-US" altLang="ko-KR" sz="1200" kern="1200" dirty="0"/>
                        <a:t>'</a:t>
                      </a:r>
                      <a:r>
                        <a:rPr lang="ko-KR" altLang="en-US" sz="1200" kern="1200" dirty="0"/>
                        <a:t>연구프로젝트</a:t>
                      </a:r>
                      <a:r>
                        <a:rPr lang="en-US" altLang="ko-KR" sz="1200" kern="1200" dirty="0"/>
                        <a:t>(</a:t>
                      </a:r>
                      <a:r>
                        <a:rPr lang="ko-KR" altLang="en-US" sz="1200" kern="1200" dirty="0"/>
                        <a:t>영문</a:t>
                      </a:r>
                      <a:r>
                        <a:rPr lang="en-US" altLang="ko-KR" sz="1200" kern="1200" dirty="0"/>
                        <a:t>:Research Project)' 3</a:t>
                      </a:r>
                      <a:r>
                        <a:rPr lang="ko-KR" altLang="en-US" sz="1200" kern="1200" dirty="0"/>
                        <a:t>학점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</a:rPr>
                        <a:t>, ‘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</a:rPr>
                        <a:t>연구프로젝트심화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</a:rPr>
                        <a:t>(Research</a:t>
                      </a:r>
                      <a:r>
                        <a:rPr lang="en-US" altLang="ko-KR" sz="1200" kern="1200" baseline="0" dirty="0">
                          <a:solidFill>
                            <a:schemeClr val="tx1"/>
                          </a:solidFill>
                        </a:rPr>
                        <a:t> Project a Semester)’ 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</a:rPr>
                        <a:t>9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</a:rPr>
                        <a:t>학점 기재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" name="그림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7832" y="4221088"/>
            <a:ext cx="2878051" cy="792088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ko-KR" altLang="en-US" sz="2300" dirty="0"/>
              <a:t>수료</a:t>
            </a:r>
            <a:r>
              <a:rPr lang="en-US" altLang="ko-KR" sz="2300" dirty="0"/>
              <a:t>/</a:t>
            </a:r>
            <a:r>
              <a:rPr lang="ko-KR" altLang="en-US" sz="2300" dirty="0"/>
              <a:t>졸업</a:t>
            </a:r>
          </a:p>
        </p:txBody>
      </p:sp>
      <p:sp>
        <p:nvSpPr>
          <p:cNvPr id="1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67567" y="6448253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12</a:t>
            </a:fld>
            <a:endParaRPr lang="ko-KR" altLang="en-US" dirty="0"/>
          </a:p>
        </p:txBody>
      </p:sp>
      <p:sp>
        <p:nvSpPr>
          <p:cNvPr id="21" name="모서리가 둥근 직사각형 4"/>
          <p:cNvSpPr/>
          <p:nvPr/>
        </p:nvSpPr>
        <p:spPr>
          <a:xfrm>
            <a:off x="364662" y="1412776"/>
            <a:ext cx="8429684" cy="4320480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/>
          </a:p>
          <a:p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   </a:t>
            </a:r>
            <a:endParaRPr lang="ko-KR" altLang="en-US" sz="1200" dirty="0"/>
          </a:p>
        </p:txBody>
      </p:sp>
      <p:sp>
        <p:nvSpPr>
          <p:cNvPr id="23" name="Text Box 13"/>
          <p:cNvSpPr txBox="1">
            <a:spLocks noChangeArrowheads="1"/>
          </p:cNvSpPr>
          <p:nvPr/>
        </p:nvSpPr>
        <p:spPr bwMode="auto">
          <a:xfrm>
            <a:off x="463919" y="3964121"/>
            <a:ext cx="8358246" cy="15696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선수과목 이수대상자는 소정의 선수과목을 이수하여야 수료할 수 있음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연구윤리와 </a:t>
            </a:r>
            <a:r>
              <a:rPr lang="ko-KR" altLang="en-US" sz="1600" dirty="0" err="1">
                <a:latin typeface="맑은 고딕" pitchFamily="50" charset="-127"/>
                <a:ea typeface="맑은 고딕" pitchFamily="50" charset="-127"/>
              </a:rPr>
              <a:t>논문작성법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(0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학점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동영상강의 재학 중 이수 필수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원활한 </a:t>
            </a:r>
            <a:r>
              <a:rPr lang="ko-KR" altLang="en-US" sz="1600" dirty="0" err="1">
                <a:latin typeface="맑은 고딕" pitchFamily="50" charset="-127"/>
                <a:ea typeface="맑은 고딕" pitchFamily="50" charset="-127"/>
              </a:rPr>
              <a:t>학업이수를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위하여 매 학기 석사과정은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6~9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학점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박사과정은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9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학점 이수</a:t>
            </a:r>
          </a:p>
          <a:p>
            <a:pPr marL="177800" indent="-17780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모서리가 둥근 직사각형 44"/>
          <p:cNvSpPr/>
          <p:nvPr/>
        </p:nvSpPr>
        <p:spPr>
          <a:xfrm>
            <a:off x="642910" y="1196752"/>
            <a:ext cx="2171328" cy="35719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dirty="0"/>
              <a:t>수료기준학점</a:t>
            </a: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6260083"/>
              </p:ext>
            </p:extLst>
          </p:nvPr>
        </p:nvGraphicFramePr>
        <p:xfrm>
          <a:off x="683568" y="1945640"/>
          <a:ext cx="7632848" cy="1483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과    정</a:t>
                      </a:r>
                      <a:endParaRPr lang="ko-KR" altLang="en-US" sz="16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정규등록학기</a:t>
                      </a:r>
                      <a:endParaRPr lang="ko-KR" altLang="en-US" sz="16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이수학점</a:t>
                      </a:r>
                      <a:endParaRPr lang="ko-KR" altLang="en-US" sz="16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평균평점</a:t>
                      </a:r>
                      <a:endParaRPr lang="ko-KR" altLang="en-US" sz="16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석    사</a:t>
                      </a:r>
                      <a:endParaRPr lang="ko-KR" altLang="en-US" sz="16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4</a:t>
                      </a:r>
                      <a:r>
                        <a:rPr lang="ko-KR" altLang="en-US" sz="1600" dirty="0"/>
                        <a:t>학기 이상</a:t>
                      </a:r>
                      <a:endParaRPr lang="ko-KR" altLang="en-US" sz="16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24</a:t>
                      </a:r>
                      <a:r>
                        <a:rPr lang="ko-KR" altLang="en-US" sz="1600" dirty="0"/>
                        <a:t>학점</a:t>
                      </a:r>
                      <a:endParaRPr lang="ko-KR" altLang="en-US" sz="16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3.0 </a:t>
                      </a:r>
                      <a:r>
                        <a:rPr lang="ko-KR" altLang="en-US" sz="1600" dirty="0"/>
                        <a:t>이상</a:t>
                      </a:r>
                      <a:endParaRPr lang="ko-KR" altLang="en-US" sz="16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박    사</a:t>
                      </a:r>
                      <a:endParaRPr lang="ko-KR" altLang="en-US" sz="16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/>
                        <a:t>4</a:t>
                      </a:r>
                      <a:r>
                        <a:rPr lang="ko-KR" altLang="en-US" sz="1600" dirty="0"/>
                        <a:t>학기 이상</a:t>
                      </a:r>
                      <a:endParaRPr lang="ko-KR" altLang="en-US" sz="16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36</a:t>
                      </a:r>
                      <a:r>
                        <a:rPr lang="ko-KR" altLang="en-US" sz="1600" dirty="0"/>
                        <a:t>학점</a:t>
                      </a:r>
                      <a:endParaRPr lang="ko-KR" altLang="en-US" sz="16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3.0 </a:t>
                      </a:r>
                      <a:r>
                        <a:rPr lang="ko-KR" altLang="en-US" sz="1600" dirty="0"/>
                        <a:t>이상</a:t>
                      </a:r>
                      <a:endParaRPr lang="ko-KR" altLang="en-US" sz="16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석∙박사통합 </a:t>
                      </a:r>
                      <a:endParaRPr lang="ko-KR" altLang="en-US" sz="16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8</a:t>
                      </a:r>
                      <a:r>
                        <a:rPr lang="ko-KR" altLang="en-US" sz="1600" dirty="0"/>
                        <a:t>학기 이상</a:t>
                      </a:r>
                      <a:endParaRPr lang="ko-KR" altLang="en-US" sz="16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54</a:t>
                      </a:r>
                      <a:r>
                        <a:rPr lang="ko-KR" altLang="en-US" sz="1600" dirty="0"/>
                        <a:t>학점</a:t>
                      </a:r>
                      <a:endParaRPr lang="ko-KR" altLang="en-US" sz="16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3.0 </a:t>
                      </a:r>
                      <a:r>
                        <a:rPr lang="ko-KR" altLang="en-US" sz="1600" dirty="0"/>
                        <a:t>이상</a:t>
                      </a:r>
                      <a:endParaRPr lang="ko-KR" altLang="en-US" sz="16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ko-KR" altLang="en-US" sz="2300" dirty="0"/>
              <a:t>수료</a:t>
            </a:r>
            <a:r>
              <a:rPr lang="en-US" altLang="ko-KR" sz="2300" dirty="0"/>
              <a:t>/</a:t>
            </a:r>
            <a:r>
              <a:rPr lang="ko-KR" altLang="en-US" sz="2300" dirty="0"/>
              <a:t>졸업</a:t>
            </a:r>
          </a:p>
        </p:txBody>
      </p:sp>
      <p:sp>
        <p:nvSpPr>
          <p:cNvPr id="1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67567" y="6448253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13</a:t>
            </a:fld>
            <a:endParaRPr lang="ko-KR" altLang="en-US" dirty="0"/>
          </a:p>
        </p:txBody>
      </p:sp>
      <p:sp>
        <p:nvSpPr>
          <p:cNvPr id="10" name="모서리가 둥근 직사각형 4"/>
          <p:cNvSpPr/>
          <p:nvPr/>
        </p:nvSpPr>
        <p:spPr>
          <a:xfrm>
            <a:off x="357158" y="4293096"/>
            <a:ext cx="8429684" cy="2088232"/>
          </a:xfrm>
          <a:prstGeom prst="roundRect">
            <a:avLst>
              <a:gd name="adj" fmla="val 2332"/>
            </a:avLst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/>
          </a:p>
          <a:p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   </a:t>
            </a:r>
            <a:endParaRPr lang="ko-KR" altLang="en-US" sz="1200" dirty="0"/>
          </a:p>
        </p:txBody>
      </p:sp>
      <p:sp>
        <p:nvSpPr>
          <p:cNvPr id="11" name="모서리가 둥근 직사각형 44"/>
          <p:cNvSpPr/>
          <p:nvPr/>
        </p:nvSpPr>
        <p:spPr>
          <a:xfrm>
            <a:off x="614722" y="4092662"/>
            <a:ext cx="3093182" cy="35719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dirty="0"/>
              <a:t>수료와 졸업</a:t>
            </a:r>
            <a:r>
              <a:rPr lang="en-US" altLang="ko-KR" sz="1700" b="1" dirty="0"/>
              <a:t>(</a:t>
            </a:r>
            <a:r>
              <a:rPr lang="ko-KR" altLang="en-US" sz="1700" b="1" dirty="0"/>
              <a:t>학위수여</a:t>
            </a:r>
            <a:r>
              <a:rPr lang="en-US" altLang="ko-KR" sz="1700" b="1" dirty="0"/>
              <a:t>) </a:t>
            </a:r>
            <a:r>
              <a:rPr lang="ko-KR" altLang="en-US" sz="1700" b="1" dirty="0"/>
              <a:t>차이</a:t>
            </a: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395536" y="4419572"/>
            <a:ext cx="8215370" cy="193899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수료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정규등록학기이수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+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학점요건충족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석사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24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학점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 err="1">
                <a:latin typeface="맑은 고딕" pitchFamily="50" charset="-127"/>
                <a:ea typeface="맑은 고딕" pitchFamily="50" charset="-127"/>
              </a:rPr>
              <a:t>석∙박사통합과정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54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학점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,             </a:t>
            </a:r>
          </a:p>
          <a:p>
            <a:pPr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          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박사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36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학점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 err="1">
                <a:latin typeface="맑은 고딕" pitchFamily="50" charset="-127"/>
                <a:ea typeface="맑은 고딕" pitchFamily="50" charset="-127"/>
              </a:rPr>
              <a:t>평점평균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3.0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이상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 err="1">
                <a:latin typeface="맑은 고딕" pitchFamily="50" charset="-127"/>
                <a:ea typeface="맑은 고딕" pitchFamily="50" charset="-127"/>
              </a:rPr>
              <a:t>연구윤리와논문작성법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(0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학점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이수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)</a:t>
            </a:r>
            <a:br>
              <a:rPr lang="en-US" altLang="ko-KR" sz="1600" dirty="0">
                <a:latin typeface="맑은 고딕" pitchFamily="50" charset="-127"/>
                <a:ea typeface="맑은 고딕" pitchFamily="50" charset="-127"/>
              </a:rPr>
            </a:b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           ※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단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선수과목 이수대상자는 소정의 </a:t>
            </a:r>
            <a:r>
              <a:rPr lang="ko-KR" altLang="en-US" sz="1600" dirty="0" err="1">
                <a:latin typeface="맑은 고딕" pitchFamily="50" charset="-127"/>
                <a:ea typeface="맑은 고딕" pitchFamily="50" charset="-127"/>
              </a:rPr>
              <a:t>선수과목을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이수 및 </a:t>
            </a:r>
            <a:r>
              <a:rPr lang="ko-KR" altLang="en-US" sz="1600" dirty="0" err="1">
                <a:latin typeface="맑은 고딕" pitchFamily="50" charset="-127"/>
                <a:ea typeface="맑은 고딕" pitchFamily="50" charset="-127"/>
              </a:rPr>
              <a:t>평점평균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3.0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이상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졸업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수료기준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+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외국어시험 및 종합시험 합격</a:t>
            </a:r>
            <a:r>
              <a:rPr kumimoji="0" lang="en-US" altLang="ko-KR" sz="1600" kern="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600" kern="0" dirty="0">
                <a:latin typeface="맑은 고딕" pitchFamily="50" charset="-127"/>
                <a:ea typeface="맑은 고딕" pitchFamily="50" charset="-127"/>
              </a:rPr>
              <a:t>박사과정은 연구실적 기준 충족</a:t>
            </a:r>
            <a:r>
              <a:rPr kumimoji="0" lang="en-US" altLang="ko-KR" sz="1600" kern="0" dirty="0" smtClean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kumimoji="0" lang="ko-KR" altLang="en-US" sz="1600" kern="0" dirty="0" smtClean="0">
                <a:latin typeface="맑은 고딕" pitchFamily="50" charset="-127"/>
                <a:ea typeface="맑은 고딕" pitchFamily="50" charset="-127"/>
              </a:rPr>
              <a:t>등 학위논문 제출 자격요건 완료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후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학위논문 심사에 통과한 경우</a:t>
            </a:r>
            <a:r>
              <a:rPr kumimoji="0" lang="en-US" altLang="ko-KR" sz="1600" kern="0" dirty="0">
                <a:latin typeface="맑은 고딕" pitchFamily="50" charset="-127"/>
                <a:ea typeface="맑은 고딕" pitchFamily="50" charset="-127"/>
              </a:rPr>
              <a:t>            </a:t>
            </a:r>
            <a:endParaRPr kumimoji="0" lang="ko-KR" altLang="ko-KR" sz="1600" kern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모서리가 둥근 직사각형 4"/>
          <p:cNvSpPr/>
          <p:nvPr/>
        </p:nvSpPr>
        <p:spPr>
          <a:xfrm>
            <a:off x="357158" y="1044678"/>
            <a:ext cx="8429684" cy="2953468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모서리가 둥근 직사각형 44"/>
          <p:cNvSpPr/>
          <p:nvPr/>
        </p:nvSpPr>
        <p:spPr>
          <a:xfrm>
            <a:off x="614722" y="877355"/>
            <a:ext cx="2171328" cy="357190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dirty="0"/>
              <a:t>조기수료</a:t>
            </a: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6072982"/>
              </p:ext>
            </p:extLst>
          </p:nvPr>
        </p:nvGraphicFramePr>
        <p:xfrm>
          <a:off x="683568" y="1561976"/>
          <a:ext cx="7776864" cy="165100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1738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62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과    정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조        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비    고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00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석    사</a:t>
                      </a:r>
                      <a:endParaRPr lang="en-US" altLang="ko-KR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Tx/>
                        <a:buNone/>
                      </a:pPr>
                      <a:r>
                        <a:rPr lang="en-US" altLang="ko-KR" sz="1400" b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400" b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본교 학부과정에서 졸업학점을 초과하여 대학원 학점을 선취득하고</a:t>
                      </a:r>
                      <a:r>
                        <a:rPr lang="en-US" altLang="ko-KR" sz="1400" b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400" b="0" u="non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입학시</a:t>
                      </a:r>
                      <a:r>
                        <a:rPr lang="ko-KR" altLang="en-US" sz="1400" b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대학원 학점으로 </a:t>
                      </a:r>
                      <a:r>
                        <a:rPr lang="en-US" altLang="ko-KR" sz="1400" b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r>
                        <a:rPr lang="ko-KR" altLang="en-US" sz="1400" b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학점 이상을 인정 받은 자 </a:t>
                      </a:r>
                      <a:endParaRPr lang="en-US" altLang="ko-KR" sz="1400" b="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fontAlgn="base" latinLnBrk="1">
                        <a:buFontTx/>
                        <a:buNone/>
                      </a:pPr>
                      <a:r>
                        <a:rPr lang="en-US" altLang="ko-KR" sz="1400" b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400" b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타 대학원 이수경력이 있는 신입생 중 전적 대학원 취득 학점을 </a:t>
                      </a:r>
                      <a:r>
                        <a:rPr lang="en-US" altLang="ko-KR" sz="1400" b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r>
                        <a:rPr lang="ko-KR" altLang="en-US" sz="1400" b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학점 이상 인정받은 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1</a:t>
                      </a:r>
                      <a:r>
                        <a:rPr lang="ko-KR" altLang="en-US" sz="1600" dirty="0"/>
                        <a:t>학기 단축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2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석∙박사통합 </a:t>
                      </a:r>
                      <a:endParaRPr lang="ko-KR" altLang="en-US" sz="1400" dirty="0">
                        <a:latin typeface="+mn-lt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6</a:t>
                      </a:r>
                      <a:r>
                        <a:rPr lang="ko-KR" altLang="en-US" sz="1600" dirty="0" err="1"/>
                        <a:t>학기동안</a:t>
                      </a:r>
                      <a:r>
                        <a:rPr lang="ko-KR" altLang="en-US" sz="1600" dirty="0"/>
                        <a:t> </a:t>
                      </a:r>
                      <a:r>
                        <a:rPr lang="en-US" altLang="ko-KR" sz="1600" dirty="0"/>
                        <a:t>54</a:t>
                      </a:r>
                      <a:r>
                        <a:rPr lang="ko-KR" altLang="en-US" sz="1600" dirty="0"/>
                        <a:t>학점 이상을 취득</a:t>
                      </a:r>
                      <a:r>
                        <a:rPr lang="en-US" altLang="ko-KR" sz="1600" dirty="0"/>
                        <a:t>,</a:t>
                      </a:r>
                      <a:r>
                        <a:rPr lang="ko-KR" altLang="en-US" sz="1600" dirty="0"/>
                        <a:t> 평균평점이 </a:t>
                      </a:r>
                      <a:r>
                        <a:rPr lang="en-US" altLang="ko-KR" sz="1600" dirty="0"/>
                        <a:t>3.50</a:t>
                      </a:r>
                      <a:r>
                        <a:rPr lang="ko-KR" altLang="en-US" sz="1600" dirty="0"/>
                        <a:t>이상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최대 </a:t>
                      </a:r>
                      <a:r>
                        <a:rPr lang="en-US" altLang="ko-KR" sz="1500" dirty="0"/>
                        <a:t>1</a:t>
                      </a:r>
                      <a:r>
                        <a:rPr lang="ko-KR" altLang="en-US" sz="1500" dirty="0"/>
                        <a:t>년 단축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428596" y="1196754"/>
            <a:ext cx="8572528" cy="4124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자격요건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편입생 및 박사과정은 조기수료 해당 없음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392893" y="3242906"/>
            <a:ext cx="8572528" cy="73250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석사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: ‘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대학원 선취득 학점인정 요청서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제출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(1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학기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) → ‘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조기수료신청서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’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제출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(3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학기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600" spc="-100" dirty="0">
                <a:latin typeface="맑은 고딕" pitchFamily="50" charset="-127"/>
                <a:ea typeface="맑은 고딕" pitchFamily="50" charset="-127"/>
              </a:rPr>
              <a:t>석</a:t>
            </a:r>
            <a:r>
              <a:rPr lang="en-US" altLang="ko-KR" sz="1600" spc="-100" dirty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600" spc="-100" dirty="0">
                <a:latin typeface="맑은 고딕" pitchFamily="50" charset="-127"/>
                <a:ea typeface="맑은 고딕" pitchFamily="50" charset="-127"/>
              </a:rPr>
              <a:t>박사통합과정 </a:t>
            </a:r>
            <a:r>
              <a:rPr lang="en-US" altLang="ko-KR" sz="1600" spc="-100" dirty="0">
                <a:latin typeface="맑은 고딕" pitchFamily="50" charset="-127"/>
                <a:ea typeface="맑은 고딕" pitchFamily="50" charset="-127"/>
              </a:rPr>
              <a:t>: ‘</a:t>
            </a:r>
            <a:r>
              <a:rPr lang="ko-KR" altLang="en-US" sz="1600" spc="-100" dirty="0">
                <a:latin typeface="맑은 고딕" pitchFamily="50" charset="-127"/>
                <a:ea typeface="맑은 고딕" pitchFamily="50" charset="-127"/>
              </a:rPr>
              <a:t>조기수료신청서</a:t>
            </a:r>
            <a:r>
              <a:rPr lang="en-US" altLang="ko-KR" sz="1600" spc="-100" dirty="0"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1600" spc="-100" dirty="0">
                <a:latin typeface="맑은 고딕" pitchFamily="50" charset="-127"/>
                <a:ea typeface="맑은 고딕" pitchFamily="50" charset="-127"/>
              </a:rPr>
              <a:t> 제출</a:t>
            </a:r>
            <a:r>
              <a:rPr lang="en-US" altLang="ko-KR" sz="1600" spc="-100" dirty="0">
                <a:latin typeface="맑은 고딕" pitchFamily="50" charset="-127"/>
                <a:ea typeface="맑은 고딕" pitchFamily="50" charset="-127"/>
              </a:rPr>
              <a:t>(6</a:t>
            </a:r>
            <a:r>
              <a:rPr lang="ko-KR" altLang="en-US" sz="1600" spc="-100" dirty="0">
                <a:latin typeface="맑은 고딕" pitchFamily="50" charset="-127"/>
                <a:ea typeface="맑은 고딕" pitchFamily="50" charset="-127"/>
              </a:rPr>
              <a:t>학기 </a:t>
            </a:r>
            <a:r>
              <a:rPr lang="en-US" altLang="ko-KR" sz="1600" spc="-100" dirty="0">
                <a:latin typeface="맑은 고딕" pitchFamily="50" charset="-127"/>
                <a:ea typeface="맑은 고딕" pitchFamily="50" charset="-127"/>
              </a:rPr>
              <a:t>OR 7</a:t>
            </a:r>
            <a:r>
              <a:rPr lang="ko-KR" altLang="en-US" sz="1600" spc="-100" dirty="0">
                <a:latin typeface="맑은 고딕" pitchFamily="50" charset="-127"/>
                <a:ea typeface="맑은 고딕" pitchFamily="50" charset="-127"/>
              </a:rPr>
              <a:t>학기</a:t>
            </a:r>
            <a:r>
              <a:rPr lang="en-US" altLang="ko-KR" sz="1600" spc="-100" dirty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ko-KR" altLang="en-US" sz="2300" dirty="0"/>
              <a:t>학적</a:t>
            </a:r>
          </a:p>
        </p:txBody>
      </p:sp>
      <p:sp>
        <p:nvSpPr>
          <p:cNvPr id="1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67567" y="6448253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14</a:t>
            </a:fld>
            <a:endParaRPr lang="ko-KR" altLang="en-US" dirty="0"/>
          </a:p>
        </p:txBody>
      </p:sp>
      <p:sp>
        <p:nvSpPr>
          <p:cNvPr id="21" name="모서리가 둥근 직사각형 4"/>
          <p:cNvSpPr/>
          <p:nvPr/>
        </p:nvSpPr>
        <p:spPr>
          <a:xfrm>
            <a:off x="65347" y="1193756"/>
            <a:ext cx="8989369" cy="5025171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/>
          </a:p>
          <a:p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   </a:t>
            </a:r>
            <a:endParaRPr lang="ko-KR" altLang="en-US" sz="1200" dirty="0"/>
          </a:p>
        </p:txBody>
      </p:sp>
      <p:sp>
        <p:nvSpPr>
          <p:cNvPr id="22" name="모서리가 둥근 직사각형 44"/>
          <p:cNvSpPr/>
          <p:nvPr/>
        </p:nvSpPr>
        <p:spPr>
          <a:xfrm>
            <a:off x="50867" y="981808"/>
            <a:ext cx="2143140" cy="35719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dirty="0" err="1"/>
              <a:t>휴</a:t>
            </a:r>
            <a:r>
              <a:rPr lang="ko-KR" altLang="en-US" sz="1700" b="1" dirty="0"/>
              <a:t>       학</a:t>
            </a: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5826050"/>
              </p:ext>
            </p:extLst>
          </p:nvPr>
        </p:nvGraphicFramePr>
        <p:xfrm>
          <a:off x="125725" y="2211306"/>
          <a:ext cx="8784976" cy="3778296"/>
        </p:xfrm>
        <a:graphic>
          <a:graphicData uri="http://schemas.openxmlformats.org/drawingml/2006/table">
            <a:tbl>
              <a:tblPr/>
              <a:tblGrid>
                <a:gridCol w="639295">
                  <a:extLst>
                    <a:ext uri="{9D8B030D-6E8A-4147-A177-3AD203B41FA5}">
                      <a16:colId xmlns:a16="http://schemas.microsoft.com/office/drawing/2014/main" val="1301639706"/>
                    </a:ext>
                  </a:extLst>
                </a:gridCol>
                <a:gridCol w="970218">
                  <a:extLst>
                    <a:ext uri="{9D8B030D-6E8A-4147-A177-3AD203B41FA5}">
                      <a16:colId xmlns:a16="http://schemas.microsoft.com/office/drawing/2014/main" val="1595732505"/>
                    </a:ext>
                  </a:extLst>
                </a:gridCol>
                <a:gridCol w="2494943">
                  <a:extLst>
                    <a:ext uri="{9D8B030D-6E8A-4147-A177-3AD203B41FA5}">
                      <a16:colId xmlns:a16="http://schemas.microsoft.com/office/drawing/2014/main" val="393255399"/>
                    </a:ext>
                  </a:extLst>
                </a:gridCol>
                <a:gridCol w="4680520">
                  <a:extLst>
                    <a:ext uri="{9D8B030D-6E8A-4147-A177-3AD203B41FA5}">
                      <a16:colId xmlns:a16="http://schemas.microsoft.com/office/drawing/2014/main" val="3704190070"/>
                    </a:ext>
                  </a:extLst>
                </a:gridCol>
              </a:tblGrid>
              <a:tr h="149455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7093" marR="47093" marT="13020" marB="130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휴학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가능기간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7093" marR="47093" marT="13020" marB="130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유의사항</a:t>
                      </a:r>
                    </a:p>
                  </a:txBody>
                  <a:tcPr marL="47093" marR="47093" marT="13020" marB="130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4242495"/>
                  </a:ext>
                </a:extLst>
              </a:tr>
              <a:tr h="526920">
                <a:tc rowSpan="4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신청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7093" marR="47093" marT="13020" marB="130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일반휴학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7093" marR="47093" marT="13020" marB="130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•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석사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박사과정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통산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l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•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석박사통합과정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통산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7093" marR="47093" marT="13020" marB="130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• 1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 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학기단위로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유효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• </a:t>
                      </a:r>
                      <a:r>
                        <a:rPr lang="en-US" altLang="ko-KR" sz="800" kern="0" spc="-11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800" kern="0" spc="-11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학기 휴학기간 만료 후 복학하지</a:t>
                      </a:r>
                      <a:r>
                        <a:rPr lang="ko-KR" altLang="en-US" sz="800" kern="0" spc="-8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lang="ko-KR" altLang="en-US" sz="800" kern="0" spc="-8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않는</a:t>
                      </a:r>
                      <a:r>
                        <a:rPr lang="ko-KR" altLang="en-US" sz="800" kern="0" spc="-3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800" kern="0" spc="-3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 또는 휴학연장신청을 </a:t>
                      </a:r>
                      <a:r>
                        <a:rPr lang="ko-KR" altLang="en-US" sz="8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하지 않는 자는 “휴학기간 만료</a:t>
                      </a:r>
                      <a:r>
                        <a:rPr lang="ko-KR" altLang="en-US" sz="800" kern="0" spc="-3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800" kern="0" spc="-3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제적” </a:t>
                      </a:r>
                      <a:r>
                        <a:rPr lang="ko-KR" altLang="en-US" sz="800" kern="0" spc="-3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처라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4221030"/>
                  </a:ext>
                </a:extLst>
              </a:tr>
              <a:tr h="5269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군휴학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7093" marR="47093" marT="13020" marB="130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병역법이 정한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의무복무기간까지만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인정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7093" marR="47093" marT="13020" marB="130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• </a:t>
                      </a:r>
                      <a:r>
                        <a:rPr lang="ko-KR" altLang="en-US" sz="800" kern="0" spc="-6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입영명령서</a:t>
                      </a:r>
                      <a:r>
                        <a:rPr lang="en-US" altLang="ko-KR" sz="800" kern="0" spc="-6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800" kern="0" spc="-6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영장</a:t>
                      </a:r>
                      <a:r>
                        <a:rPr lang="en-US" altLang="ko-KR" sz="800" kern="0" spc="-6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800" kern="0" spc="-6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에 의하여 군에</a:t>
                      </a:r>
                      <a:r>
                        <a:rPr lang="ko-KR" altLang="en-US" sz="800" kern="0" spc="-3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lang="ko-KR" altLang="en-US" sz="800" kern="0" spc="-9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입대하여야 하는 자는 입대 </a:t>
                      </a:r>
                      <a:r>
                        <a:rPr lang="en-US" altLang="ko-KR" sz="800" kern="0" spc="-9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  <a:r>
                        <a:rPr lang="ko-KR" altLang="en-US" sz="800" kern="0" spc="-9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</a:t>
                      </a:r>
                      <a:r>
                        <a:rPr lang="ko-KR" altLang="en-US" sz="800" kern="0" spc="-3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lang="ko-KR" altLang="en-US" sz="800" kern="0" spc="-3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전까지 군 휴학 신청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6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(</a:t>
                      </a:r>
                      <a:r>
                        <a:rPr lang="ko-KR" altLang="en-US" sz="800" kern="0" spc="-6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미신청시</a:t>
                      </a:r>
                      <a:r>
                        <a:rPr lang="ko-KR" altLang="en-US" sz="800" kern="0" spc="-6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800" kern="0" spc="-6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제적처리</a:t>
                      </a:r>
                      <a:r>
                        <a:rPr lang="ko-KR" altLang="en-US" sz="800" kern="0" spc="-6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될 수 있음</a:t>
                      </a:r>
                      <a:r>
                        <a:rPr lang="en-US" altLang="ko-KR" sz="800" kern="0" spc="-6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3803061"/>
                  </a:ext>
                </a:extLst>
              </a:tr>
              <a:tr h="5269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창업휴학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7093" marR="47093" marT="13020" marB="130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통산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7093" marR="47093" marT="13020" marB="130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• </a:t>
                      </a:r>
                      <a:r>
                        <a:rPr lang="en-US" altLang="ko-KR" sz="800" kern="0" spc="2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800" kern="0" spc="2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회에 </a:t>
                      </a:r>
                      <a:r>
                        <a:rPr lang="en-US" altLang="ko-KR" sz="800" kern="0" spc="2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800" kern="0" spc="2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학기 휴학을 </a:t>
                      </a:r>
                      <a:r>
                        <a:rPr lang="ko-KR" altLang="en-US" sz="800" kern="0" spc="2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원칙으로</a:t>
                      </a:r>
                      <a:r>
                        <a:rPr lang="ko-KR" altLang="en-US" sz="800" kern="0" spc="-1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하며</a:t>
                      </a:r>
                      <a:r>
                        <a:rPr lang="en-US" altLang="ko-KR" sz="800" kern="0" spc="-1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en-US" altLang="ko-KR" sz="800" kern="0" spc="-4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  <a:r>
                        <a:rPr lang="ko-KR" altLang="en-US" sz="800" kern="0" spc="-6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학기까지 연속하여 휴학</a:t>
                      </a:r>
                      <a:r>
                        <a:rPr lang="ko-KR" altLang="en-US" sz="8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하고자 하는 </a:t>
                      </a:r>
                      <a:r>
                        <a:rPr lang="ko-KR" altLang="en-US" sz="800" kern="0" spc="-7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경우 </a:t>
                      </a:r>
                      <a:r>
                        <a:rPr lang="ko-KR" altLang="en-US" sz="800" kern="0" spc="-7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창업휴학</a:t>
                      </a:r>
                      <a:r>
                        <a:rPr lang="ko-KR" altLang="en-US" sz="800" kern="0" spc="-7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연장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신청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7723115"/>
                  </a:ext>
                </a:extLst>
              </a:tr>
              <a:tr h="5269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연구휴학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7093" marR="47093" marT="13020" marB="130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통산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7093" marR="47093" marT="13020" marB="130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• 1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 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학기단위로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유효함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• </a:t>
                      </a:r>
                      <a:r>
                        <a:rPr lang="ko-KR" altLang="en-US" sz="800" kern="0" spc="-4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연구등록</a:t>
                      </a: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휴학생의 복학 </a:t>
                      </a:r>
                      <a:r>
                        <a:rPr lang="en-US" altLang="ko-KR" sz="800" kern="0" spc="-4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800" kern="0" spc="-4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자동처리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• </a:t>
                      </a:r>
                      <a:r>
                        <a:rPr lang="ko-KR" altLang="en-US" sz="8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학위청구논문관련절차</a:t>
                      </a:r>
                      <a:r>
                        <a:rPr lang="ko-KR" altLang="en-US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8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진행예정자는 </a:t>
                      </a:r>
                      <a:r>
                        <a:rPr lang="ko-KR" altLang="en-US" sz="800" kern="0" spc="-5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연구등록</a:t>
                      </a:r>
                      <a:r>
                        <a:rPr lang="ko-KR" altLang="en-US" sz="8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필수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4955976"/>
                  </a:ext>
                </a:extLst>
              </a:tr>
              <a:tr h="467577"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상시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신청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7093" marR="47093" marT="13020" marB="130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군휴학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7093" marR="47093" marT="13020" marB="130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병역법이 정한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의무복무기간까지만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인정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7093" marR="47093" marT="13020" marB="130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• 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해당학기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일반휴학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신청 및 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승인자에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한하여 신청가능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4506756"/>
                  </a:ext>
                </a:extLst>
              </a:tr>
              <a:tr h="4675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질병휴학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7093" marR="47093" marT="13020" marB="130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일반휴학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소진 후 최대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7093" marR="47093" marT="13020" marB="130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•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일반휴학으로 분류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 휴학기간 모두 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소진시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최대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학기까지 연장 가능</a:t>
                      </a:r>
                      <a:endParaRPr lang="en-US" altLang="ko-KR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•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종합병원 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이상급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대학병원 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이상급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r>
                        <a:rPr lang="ko-KR" altLang="en-US" sz="800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병원에서 발급한 </a:t>
                      </a:r>
                      <a:r>
                        <a:rPr lang="en-US" altLang="ko-KR" sz="800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4</a:t>
                      </a:r>
                      <a:r>
                        <a:rPr lang="ko-KR" altLang="en-US" sz="800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주 이상 진단서 필수</a:t>
                      </a:r>
                      <a:endParaRPr lang="en-US" altLang="ko-KR" sz="8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5020619"/>
                  </a:ext>
                </a:extLst>
              </a:tr>
              <a:tr h="4675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임신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출산</a:t>
                      </a:r>
                      <a:r>
                        <a:rPr lang="ko-KR" altLang="en-US" sz="1000" kern="0" spc="0" baseline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+mn-ea"/>
                        </a:rPr>
                        <a:t>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및 </a:t>
                      </a:r>
                      <a:endParaRPr lang="en-US" altLang="ko-KR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육아휴학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7093" marR="47093" marT="13020" marB="130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•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임신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출산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2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l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•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육아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2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7093" marR="47093" marT="13020" marB="130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• </a:t>
                      </a:r>
                      <a:r>
                        <a:rPr lang="ko-KR" altLang="en-US" sz="8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임신</a:t>
                      </a:r>
                      <a:r>
                        <a:rPr lang="en-US" altLang="ko-KR" sz="8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‧</a:t>
                      </a:r>
                      <a:r>
                        <a:rPr lang="ko-KR" altLang="en-US" sz="800" kern="0" spc="-10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출산휴학</a:t>
                      </a:r>
                      <a:r>
                        <a:rPr lang="ko-KR" altLang="en-US" sz="8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8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8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여학생 본인의  임신</a:t>
                      </a:r>
                      <a:r>
                        <a:rPr lang="en-US" altLang="ko-KR" sz="8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‧</a:t>
                      </a:r>
                      <a:r>
                        <a:rPr lang="ko-KR" altLang="en-US" sz="8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• </a:t>
                      </a:r>
                      <a:r>
                        <a:rPr lang="ko-KR" altLang="en-US" sz="800" kern="0" spc="-10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육아휴학</a:t>
                      </a:r>
                      <a:r>
                        <a:rPr lang="ko-KR" altLang="en-US" sz="8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8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8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만 </a:t>
                      </a:r>
                      <a:r>
                        <a:rPr lang="en-US" altLang="ko-KR" sz="8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</a:t>
                      </a:r>
                      <a:r>
                        <a:rPr lang="ko-KR" altLang="en-US" sz="8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세 이하 자녀의 양육 </a:t>
                      </a:r>
                      <a:endParaRPr lang="en-US" altLang="ko-KR" sz="800" kern="0" spc="-10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• </a:t>
                      </a:r>
                      <a:r>
                        <a:rPr lang="ko-KR" altLang="en-US" sz="8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여학생의 경우</a:t>
                      </a:r>
                      <a:r>
                        <a:rPr lang="en-US" altLang="ko-KR" sz="8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임신</a:t>
                      </a:r>
                      <a:r>
                        <a:rPr lang="en-US" altLang="ko-KR" sz="8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‧</a:t>
                      </a:r>
                      <a:r>
                        <a:rPr lang="ko-KR" altLang="en-US" sz="8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출산 및 </a:t>
                      </a:r>
                      <a:r>
                        <a:rPr lang="ko-KR" altLang="en-US" sz="800" kern="0" spc="-10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육아휴학을</a:t>
                      </a:r>
                      <a:r>
                        <a:rPr lang="ko-KR" altLang="en-US" sz="8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재학기간 중 통산 </a:t>
                      </a:r>
                      <a:r>
                        <a:rPr lang="en-US" altLang="ko-KR" sz="8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</a:t>
                      </a:r>
                      <a:r>
                        <a:rPr lang="ko-KR" altLang="en-US" sz="8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학기까지 가능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0827187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0867" y="1432335"/>
            <a:ext cx="78517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</a:pPr>
            <a:r>
              <a:rPr lang="en-US" altLang="ko-KR" sz="1400" dirty="0">
                <a:solidFill>
                  <a:srgbClr val="000000"/>
                </a:solidFill>
                <a:latin typeface="맑은 고딕"/>
                <a:ea typeface="맑은 고딕"/>
              </a:rPr>
              <a:t> </a:t>
            </a:r>
            <a:r>
              <a:rPr lang="ko-KR" altLang="en-US" sz="1400" dirty="0" err="1">
                <a:solidFill>
                  <a:srgbClr val="000000"/>
                </a:solidFill>
                <a:latin typeface="맑은 고딕"/>
                <a:ea typeface="맑은 고딕"/>
              </a:rPr>
              <a:t>매학기</a:t>
            </a:r>
            <a:r>
              <a:rPr lang="ko-KR" altLang="en-US" sz="1400" dirty="0">
                <a:solidFill>
                  <a:srgbClr val="000000"/>
                </a:solidFill>
                <a:latin typeface="맑은 고딕"/>
                <a:ea typeface="맑은 고딕"/>
              </a:rPr>
              <a:t> 정해진 기간에 </a:t>
            </a:r>
            <a:r>
              <a:rPr lang="ko-KR" altLang="en-US" sz="1400" dirty="0" err="1">
                <a:solidFill>
                  <a:srgbClr val="000000"/>
                </a:solidFill>
                <a:latin typeface="맑은 고딕"/>
                <a:ea typeface="맑은 고딕"/>
              </a:rPr>
              <a:t>유드림스</a:t>
            </a:r>
            <a:r>
              <a:rPr lang="ko-KR" altLang="en-US" sz="1400" dirty="0">
                <a:solidFill>
                  <a:srgbClr val="000000"/>
                </a:solidFill>
                <a:latin typeface="맑은 고딕"/>
                <a:ea typeface="맑은 고딕"/>
              </a:rPr>
              <a:t> 신청</a:t>
            </a:r>
            <a:endParaRPr lang="en-US" altLang="ko-KR" sz="1400" dirty="0">
              <a:solidFill>
                <a:srgbClr val="000000"/>
              </a:solidFill>
              <a:latin typeface="맑은 고딕"/>
              <a:ea typeface="맑은 고딕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</a:pPr>
            <a:r>
              <a:rPr lang="en-US" altLang="ko-KR" sz="1400" dirty="0">
                <a:solidFill>
                  <a:srgbClr val="000000"/>
                </a:solidFill>
                <a:latin typeface="맑은 고딕"/>
                <a:ea typeface="맑은 고딕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맑은 고딕"/>
                <a:ea typeface="맑은 고딕"/>
              </a:rPr>
              <a:t>학기 개시 후 </a:t>
            </a:r>
            <a:r>
              <a:rPr lang="ko-KR" altLang="en-US" sz="1400" dirty="0" err="1">
                <a:solidFill>
                  <a:srgbClr val="000000"/>
                </a:solidFill>
                <a:latin typeface="맑은 고딕"/>
                <a:ea typeface="맑은 고딕"/>
              </a:rPr>
              <a:t>휴학신청의</a:t>
            </a:r>
            <a:r>
              <a:rPr lang="ko-KR" altLang="en-US" sz="1400" dirty="0">
                <a:solidFill>
                  <a:srgbClr val="000000"/>
                </a:solidFill>
                <a:latin typeface="맑은 고딕"/>
                <a:ea typeface="맑은 고딕"/>
              </a:rPr>
              <a:t> 경우 등록금 징수 발생에 유의</a:t>
            </a:r>
          </a:p>
        </p:txBody>
      </p:sp>
    </p:spTree>
    <p:extLst>
      <p:ext uri="{BB962C8B-B14F-4D97-AF65-F5344CB8AC3E}">
        <p14:creationId xmlns:p14="http://schemas.microsoft.com/office/powerpoint/2010/main" val="305449766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모서리가 둥근 직사각형 4"/>
          <p:cNvSpPr/>
          <p:nvPr/>
        </p:nvSpPr>
        <p:spPr>
          <a:xfrm>
            <a:off x="65347" y="1193756"/>
            <a:ext cx="8989369" cy="5025171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/>
          </a:p>
          <a:p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   </a:t>
            </a:r>
            <a:endParaRPr lang="ko-KR" altLang="en-US" sz="1200" dirty="0"/>
          </a:p>
        </p:txBody>
      </p:sp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ko-KR" altLang="en-US" sz="2300" dirty="0"/>
              <a:t>학적</a:t>
            </a:r>
          </a:p>
        </p:txBody>
      </p:sp>
      <p:sp>
        <p:nvSpPr>
          <p:cNvPr id="1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67567" y="6448253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15</a:t>
            </a:fld>
            <a:endParaRPr lang="ko-KR" altLang="en-US" dirty="0"/>
          </a:p>
        </p:txBody>
      </p:sp>
      <p:sp>
        <p:nvSpPr>
          <p:cNvPr id="22" name="모서리가 둥근 직사각형 44"/>
          <p:cNvSpPr/>
          <p:nvPr/>
        </p:nvSpPr>
        <p:spPr>
          <a:xfrm>
            <a:off x="32646" y="981808"/>
            <a:ext cx="2143140" cy="35719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dirty="0" err="1"/>
              <a:t>휴</a:t>
            </a:r>
            <a:r>
              <a:rPr lang="ko-KR" altLang="en-US" sz="1700" b="1" dirty="0"/>
              <a:t>       학</a:t>
            </a: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8051273"/>
              </p:ext>
            </p:extLst>
          </p:nvPr>
        </p:nvGraphicFramePr>
        <p:xfrm>
          <a:off x="179512" y="1644683"/>
          <a:ext cx="8591266" cy="4178743"/>
        </p:xfrm>
        <a:graphic>
          <a:graphicData uri="http://schemas.openxmlformats.org/drawingml/2006/table">
            <a:tbl>
              <a:tblPr/>
              <a:tblGrid>
                <a:gridCol w="1008112">
                  <a:extLst>
                    <a:ext uri="{9D8B030D-6E8A-4147-A177-3AD203B41FA5}">
                      <a16:colId xmlns:a16="http://schemas.microsoft.com/office/drawing/2014/main" val="1644472831"/>
                    </a:ext>
                  </a:extLst>
                </a:gridCol>
                <a:gridCol w="1102434">
                  <a:extLst>
                    <a:ext uri="{9D8B030D-6E8A-4147-A177-3AD203B41FA5}">
                      <a16:colId xmlns:a16="http://schemas.microsoft.com/office/drawing/2014/main" val="41504673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289166085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3706319814"/>
                    </a:ext>
                  </a:extLst>
                </a:gridCol>
                <a:gridCol w="2354544">
                  <a:extLst>
                    <a:ext uri="{9D8B030D-6E8A-4147-A177-3AD203B41FA5}">
                      <a16:colId xmlns:a16="http://schemas.microsoft.com/office/drawing/2014/main" val="859836920"/>
                    </a:ext>
                  </a:extLst>
                </a:gridCol>
                <a:gridCol w="1533888">
                  <a:extLst>
                    <a:ext uri="{9D8B030D-6E8A-4147-A177-3AD203B41FA5}">
                      <a16:colId xmlns:a16="http://schemas.microsoft.com/office/drawing/2014/main" val="4218805011"/>
                    </a:ext>
                  </a:extLst>
                </a:gridCol>
              </a:tblGrid>
              <a:tr h="32473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4306" marR="44306" marT="12249" marB="122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휴학 종류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4306" marR="44306" marT="12249" marB="122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차수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4306" marR="44306" marT="12249" marB="122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신청기간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4306" marR="44306" marT="12249" marB="122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신청 방법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4306" marR="44306" marT="12249" marB="122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등록금 반환 또는 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징수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공제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금액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4306" marR="44306" marT="12249" marB="122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7091973"/>
                  </a:ext>
                </a:extLst>
              </a:tr>
              <a:tr h="679813"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신청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4306" marR="44306" marT="12249" marB="122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•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일반휴학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l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휴학연장포함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l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•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창업휴학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l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•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연구휴학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l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•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군휴학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4306" marR="44306" marT="12249" marB="122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차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4306" marR="44306" marT="12249" marB="122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trike="noStrike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기간 경과</a:t>
                      </a:r>
                      <a:endParaRPr lang="ko-KR" altLang="en-US" sz="1000" strike="noStrike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mDRIMs</a:t>
                      </a:r>
                      <a:r>
                        <a:rPr lang="en-US" sz="10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0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또는 </a:t>
                      </a:r>
                      <a:r>
                        <a:rPr lang="en-US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uDRIMS</a:t>
                      </a: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신청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4306" marR="44306" marT="12249" marB="122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없음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4306" marR="44306" marT="12249" marB="122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2948416"/>
                  </a:ext>
                </a:extLst>
              </a:tr>
              <a:tr h="6798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차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4306" marR="44306" marT="12249" marB="122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2023.3.7.(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~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2023.3.10.(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금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mDRIMs</a:t>
                      </a:r>
                      <a:r>
                        <a:rPr lang="en-US" altLang="ko-KR" sz="10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0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또는 </a:t>
                      </a:r>
                      <a:r>
                        <a:rPr lang="en-US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uDRIMS</a:t>
                      </a: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신청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4306" marR="44306" marT="12249" marB="122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없음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4306" marR="44306" marT="12249" marB="122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6915653"/>
                  </a:ext>
                </a:extLst>
              </a:tr>
              <a:tr h="6798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차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4306" marR="44306" marT="12249" marB="122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2023.3.22.(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~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2023.3.24.(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금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일반대학원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학사운영실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방문 신청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4306" marR="44306" marT="12249" marB="122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* 반환 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등록금의 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5/6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* 징수 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등록금의 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1/6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4306" marR="44306" marT="12249" marB="122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0347345"/>
                  </a:ext>
                </a:extLst>
              </a:tr>
              <a:tr h="67981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상시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신청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4306" marR="44306" marT="12249" marB="122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•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군휴학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l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•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질병휴학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l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•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임신출산 및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l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육아휴학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4306" marR="44306" marT="12249" marB="122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4306" marR="44306" marT="12249" marB="122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상시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4306" marR="44306" marT="12249" marB="122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uDRIMS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신청 </a:t>
                      </a:r>
                      <a:r>
                        <a:rPr lang="en-US" altLang="ko-KR" sz="1000" kern="0" spc="-22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kern="0" spc="-22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정기 </a:t>
                      </a:r>
                      <a:r>
                        <a:rPr lang="en-US" altLang="ko-KR" sz="1000" kern="0" spc="-22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000" kern="0" spc="-22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차</a:t>
                      </a:r>
                      <a:r>
                        <a:rPr lang="en-US" altLang="ko-KR" sz="1000" kern="0" spc="-22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/2</a:t>
                      </a:r>
                      <a:r>
                        <a:rPr lang="ko-KR" altLang="en-US" sz="1000" kern="0" spc="-22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차 신청 기간내</a:t>
                      </a:r>
                      <a:r>
                        <a:rPr lang="en-US" altLang="ko-KR" sz="1000" kern="0" spc="-22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또는 일반대학원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학사운영실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방문 신청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4306" marR="44306" marT="12249" marB="122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등록금 반환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징수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공제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규정에 따름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4306" marR="44306" marT="12249" marB="122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5944706"/>
                  </a:ext>
                </a:extLst>
              </a:tr>
              <a:tr h="93206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4306" marR="44306" marT="12249" marB="122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‧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반환대상자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등록금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납부생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징수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공제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대상자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등록금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미납생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l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‧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상시 휴학도 ‘등록금 반환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징수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공제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기준’에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따른 반환 또는 징수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공제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대상이며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신청시점에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따라 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l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성적인정여부가 상이하므로 신청 전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상담필요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l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‧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개강일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~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종강일 기간 중 군입대를 하는 경우 정기신청기간 내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일반휴학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신청 후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입대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일전까지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군휴학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신청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4306" marR="44306" marT="12249" marB="122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580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5572628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ko-KR" altLang="en-US" sz="2300" dirty="0"/>
              <a:t>학적</a:t>
            </a:r>
          </a:p>
        </p:txBody>
      </p:sp>
      <p:sp>
        <p:nvSpPr>
          <p:cNvPr id="1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388425" y="6448253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16</a:t>
            </a:fld>
            <a:endParaRPr lang="ko-KR" altLang="en-US" dirty="0"/>
          </a:p>
        </p:txBody>
      </p:sp>
      <p:sp>
        <p:nvSpPr>
          <p:cNvPr id="10" name="모서리가 둥근 직사각형 4"/>
          <p:cNvSpPr/>
          <p:nvPr/>
        </p:nvSpPr>
        <p:spPr>
          <a:xfrm>
            <a:off x="235243" y="964116"/>
            <a:ext cx="8501122" cy="1038393"/>
          </a:xfrm>
          <a:prstGeom prst="roundRect">
            <a:avLst>
              <a:gd name="adj" fmla="val 2332"/>
            </a:avLst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endParaRPr lang="en-US" altLang="ko-KR" sz="800" dirty="0"/>
          </a:p>
          <a:p>
            <a:pPr>
              <a:lnSpc>
                <a:spcPct val="150000"/>
              </a:lnSpc>
            </a:pPr>
            <a:r>
              <a:rPr lang="en-US" altLang="ko-KR" sz="1200" dirty="0"/>
              <a:t> </a:t>
            </a:r>
          </a:p>
          <a:p>
            <a:pPr>
              <a:lnSpc>
                <a:spcPct val="150000"/>
              </a:lnSpc>
            </a:pPr>
            <a:r>
              <a:rPr lang="en-US" altLang="ko-KR" sz="1200" dirty="0"/>
              <a:t>   </a:t>
            </a:r>
            <a:endParaRPr lang="ko-KR" altLang="en-US" sz="1200" dirty="0"/>
          </a:p>
        </p:txBody>
      </p:sp>
      <p:sp>
        <p:nvSpPr>
          <p:cNvPr id="11" name="모서리가 둥근 직사각형 44"/>
          <p:cNvSpPr/>
          <p:nvPr/>
        </p:nvSpPr>
        <p:spPr>
          <a:xfrm>
            <a:off x="564245" y="811911"/>
            <a:ext cx="2171328" cy="35719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700" b="1" dirty="0"/>
              <a:t>복      학</a:t>
            </a: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306681" y="1156374"/>
            <a:ext cx="8535322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휴학한 자가 복학을 원하는 경우 매 학기 개강 전 정해진 기간 내에 </a:t>
            </a:r>
            <a:r>
              <a:rPr lang="en-US" altLang="ko-KR" sz="1600" dirty="0" err="1">
                <a:latin typeface="맑은 고딕" pitchFamily="50" charset="-127"/>
                <a:ea typeface="맑은 고딕" pitchFamily="50" charset="-127"/>
              </a:rPr>
              <a:t>uDRIMS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로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복학 신청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의무복무로 인한 </a:t>
            </a:r>
            <a:r>
              <a:rPr lang="ko-KR" altLang="en-US" sz="1600" dirty="0" err="1">
                <a:latin typeface="맑은 고딕" pitchFamily="50" charset="-127"/>
                <a:ea typeface="맑은 고딕" pitchFamily="50" charset="-127"/>
              </a:rPr>
              <a:t>휴학자는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전역일로부터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년 이내에 복학하여야 함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모서리가 둥근 직사각형 4"/>
          <p:cNvSpPr/>
          <p:nvPr/>
        </p:nvSpPr>
        <p:spPr>
          <a:xfrm>
            <a:off x="212995" y="2219817"/>
            <a:ext cx="8501122" cy="896582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endParaRPr lang="en-US" altLang="ko-KR" sz="800" dirty="0"/>
          </a:p>
          <a:p>
            <a:pPr>
              <a:lnSpc>
                <a:spcPct val="150000"/>
              </a:lnSpc>
            </a:pPr>
            <a:r>
              <a:rPr lang="en-US" altLang="ko-KR" sz="1200" dirty="0"/>
              <a:t> </a:t>
            </a:r>
          </a:p>
          <a:p>
            <a:pPr>
              <a:lnSpc>
                <a:spcPct val="150000"/>
              </a:lnSpc>
            </a:pPr>
            <a:r>
              <a:rPr lang="en-US" altLang="ko-KR" sz="1200" dirty="0"/>
              <a:t>   </a:t>
            </a:r>
            <a:endParaRPr lang="ko-KR" altLang="en-US" sz="1200" dirty="0"/>
          </a:p>
        </p:txBody>
      </p:sp>
      <p:sp>
        <p:nvSpPr>
          <p:cNvPr id="28" name="Text Box 13"/>
          <p:cNvSpPr txBox="1">
            <a:spLocks noChangeArrowheads="1"/>
          </p:cNvSpPr>
          <p:nvPr/>
        </p:nvSpPr>
        <p:spPr bwMode="auto">
          <a:xfrm>
            <a:off x="284433" y="2343235"/>
            <a:ext cx="8319298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kumimoji="0" lang="en-US" altLang="ko-KR" sz="15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학생이 </a:t>
            </a:r>
            <a:r>
              <a:rPr lang="ko-KR" altLang="en-US" sz="1600" dirty="0" err="1">
                <a:latin typeface="맑은 고딕" pitchFamily="50" charset="-127"/>
                <a:ea typeface="맑은 고딕" pitchFamily="50" charset="-127"/>
              </a:rPr>
              <a:t>자퇴원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작성하여 지도교수 및 학과장 날인 받아 일반대학원 </a:t>
            </a:r>
            <a:r>
              <a:rPr lang="ko-KR" altLang="en-US" sz="1600" dirty="0" err="1">
                <a:latin typeface="맑은 고딕" pitchFamily="50" charset="-127"/>
                <a:ea typeface="맑은 고딕" pitchFamily="50" charset="-127"/>
              </a:rPr>
              <a:t>학사운영실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제출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외국인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1600" dirty="0" err="1">
                <a:latin typeface="맑은 고딕" pitchFamily="50" charset="-127"/>
                <a:ea typeface="맑은 고딕" pitchFamily="50" charset="-127"/>
              </a:rPr>
              <a:t>글로벌인재지원팀경유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ko-KR" altLang="ko-KR" sz="1500" kern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모서리가 둥근 직사각형 4"/>
          <p:cNvSpPr/>
          <p:nvPr/>
        </p:nvSpPr>
        <p:spPr>
          <a:xfrm>
            <a:off x="221052" y="3332022"/>
            <a:ext cx="8501122" cy="1022362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endParaRPr lang="en-US" altLang="ko-KR" sz="800" dirty="0"/>
          </a:p>
          <a:p>
            <a:pPr>
              <a:lnSpc>
                <a:spcPct val="150000"/>
              </a:lnSpc>
            </a:pPr>
            <a:r>
              <a:rPr lang="en-US" altLang="ko-KR" sz="1200" dirty="0"/>
              <a:t> </a:t>
            </a:r>
          </a:p>
          <a:p>
            <a:pPr>
              <a:lnSpc>
                <a:spcPct val="150000"/>
              </a:lnSpc>
            </a:pPr>
            <a:r>
              <a:rPr lang="en-US" altLang="ko-KR" sz="1200" dirty="0"/>
              <a:t>   </a:t>
            </a:r>
            <a:endParaRPr lang="ko-KR" altLang="en-US" sz="1200" dirty="0"/>
          </a:p>
        </p:txBody>
      </p:sp>
      <p:sp>
        <p:nvSpPr>
          <p:cNvPr id="30" name="모서리가 둥근 직사각형 44"/>
          <p:cNvSpPr/>
          <p:nvPr/>
        </p:nvSpPr>
        <p:spPr>
          <a:xfrm>
            <a:off x="578242" y="3189145"/>
            <a:ext cx="2171328" cy="357190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700" b="1" dirty="0"/>
              <a:t>재  입  학</a:t>
            </a:r>
          </a:p>
        </p:txBody>
      </p:sp>
      <p:sp>
        <p:nvSpPr>
          <p:cNvPr id="31" name="Text Box 13"/>
          <p:cNvSpPr txBox="1">
            <a:spLocks noChangeArrowheads="1"/>
          </p:cNvSpPr>
          <p:nvPr/>
        </p:nvSpPr>
        <p:spPr bwMode="auto">
          <a:xfrm>
            <a:off x="292490" y="3547210"/>
            <a:ext cx="8786842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본 대학원 학생으로서 제적 또는 자퇴한 자가 동일과정 및 학과에 재입학을 원하는 경우 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  각 학과 당해 학기 결원의 범위 내에서 허가 가능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소정 기간 내에 신청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32" name="모서리가 둥근 직사각형 44"/>
          <p:cNvSpPr/>
          <p:nvPr/>
        </p:nvSpPr>
        <p:spPr>
          <a:xfrm>
            <a:off x="570185" y="2076941"/>
            <a:ext cx="2143140" cy="35719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700" b="1" dirty="0"/>
              <a:t>자       </a:t>
            </a:r>
            <a:r>
              <a:rPr lang="ko-KR" altLang="en-US" sz="1700" b="1" dirty="0" err="1"/>
              <a:t>퇴</a:t>
            </a:r>
            <a:endParaRPr lang="ko-KR" altLang="en-US" sz="1700" b="1" dirty="0"/>
          </a:p>
        </p:txBody>
      </p:sp>
      <p:sp>
        <p:nvSpPr>
          <p:cNvPr id="13" name="모서리가 둥근 직사각형 4"/>
          <p:cNvSpPr/>
          <p:nvPr/>
        </p:nvSpPr>
        <p:spPr>
          <a:xfrm>
            <a:off x="212995" y="4570007"/>
            <a:ext cx="8501122" cy="2224060"/>
          </a:xfrm>
          <a:prstGeom prst="roundRect">
            <a:avLst>
              <a:gd name="adj" fmla="val 2332"/>
            </a:avLst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/>
          </a:p>
          <a:p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   </a:t>
            </a:r>
            <a:endParaRPr lang="ko-KR" altLang="en-US" sz="1200" dirty="0"/>
          </a:p>
        </p:txBody>
      </p:sp>
      <p:sp>
        <p:nvSpPr>
          <p:cNvPr id="14" name="모서리가 둥근 직사각형 44"/>
          <p:cNvSpPr/>
          <p:nvPr/>
        </p:nvSpPr>
        <p:spPr>
          <a:xfrm>
            <a:off x="541997" y="4420653"/>
            <a:ext cx="2207573" cy="35719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dirty="0"/>
              <a:t>제      적</a:t>
            </a:r>
          </a:p>
        </p:txBody>
      </p:sp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284433" y="4763256"/>
            <a:ext cx="8429684" cy="199336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휴학기간 만료 후 소정 기일 내에 복학하지 아니한 자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매 학기 초 정하여진 기일 내에 등록하지 아니한 자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타교의 대학원에 입학하여 이중 학적을 취득한 자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단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특수대학원 제외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177800" indent="-177800" fontAlgn="auto" latinLnBrk="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질병 또는 기타 사유로 장기간 학업이 불가능 한 자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학생의 본분을 이탈한 행위로 인해 상당한 정도로 면학 분위기를 저해하여 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defRPr/>
            </a:pP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 징계 처분된 자 또는 관계기관에 의해 구속이상의 형사처벌을 받은 자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68430740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ko-KR" altLang="en-US" sz="2300" dirty="0"/>
              <a:t>학적</a:t>
            </a:r>
          </a:p>
        </p:txBody>
      </p:sp>
      <p:sp>
        <p:nvSpPr>
          <p:cNvPr id="1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67567" y="6448253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17</a:t>
            </a:fld>
            <a:endParaRPr lang="ko-KR" altLang="en-US" dirty="0"/>
          </a:p>
        </p:txBody>
      </p:sp>
      <p:sp>
        <p:nvSpPr>
          <p:cNvPr id="10" name="모서리가 둥근 직사각형 4"/>
          <p:cNvSpPr/>
          <p:nvPr/>
        </p:nvSpPr>
        <p:spPr>
          <a:xfrm>
            <a:off x="285720" y="2570242"/>
            <a:ext cx="8429684" cy="1578838"/>
          </a:xfrm>
          <a:prstGeom prst="roundRect">
            <a:avLst>
              <a:gd name="adj" fmla="val 2332"/>
            </a:avLst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/>
          </a:p>
          <a:p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   </a:t>
            </a:r>
            <a:endParaRPr lang="ko-KR" altLang="en-US" sz="1200" dirty="0"/>
          </a:p>
        </p:txBody>
      </p:sp>
      <p:sp>
        <p:nvSpPr>
          <p:cNvPr id="11" name="모서리가 둥근 직사각형 44"/>
          <p:cNvSpPr/>
          <p:nvPr/>
        </p:nvSpPr>
        <p:spPr>
          <a:xfrm>
            <a:off x="614722" y="2420888"/>
            <a:ext cx="2599956" cy="35719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dirty="0"/>
              <a:t>학과 </a:t>
            </a:r>
            <a:r>
              <a:rPr lang="ko-KR" altLang="en-US" sz="1700" b="1" dirty="0" err="1"/>
              <a:t>소속변경</a:t>
            </a:r>
            <a:r>
              <a:rPr lang="en-US" altLang="ko-KR" sz="1700" b="1" dirty="0"/>
              <a:t>(</a:t>
            </a:r>
            <a:r>
              <a:rPr lang="ko-KR" altLang="en-US" sz="1700" b="1" dirty="0"/>
              <a:t>전과</a:t>
            </a:r>
            <a:r>
              <a:rPr lang="en-US" altLang="ko-KR" sz="1700" b="1" dirty="0"/>
              <a:t>)</a:t>
            </a:r>
            <a:endParaRPr lang="ko-KR" altLang="en-US" sz="1700" b="1" dirty="0"/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357158" y="2903030"/>
            <a:ext cx="8429684" cy="103002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적성 등의 사유에 한하여 동일계열 내에서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1~2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학기 재학 중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회에 한하여 허용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학위연계과정 입학생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특정계열대상 장학생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 err="1">
                <a:latin typeface="맑은 고딕" pitchFamily="50" charset="-127"/>
                <a:ea typeface="맑은 고딕" pitchFamily="50" charset="-127"/>
              </a:rPr>
              <a:t>논문조건형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장학생 제외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매년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월말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, 11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월말 접수 및 학과 심사에 따라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승인 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모서리가 둥근 직사각형 4"/>
          <p:cNvSpPr/>
          <p:nvPr/>
        </p:nvSpPr>
        <p:spPr>
          <a:xfrm>
            <a:off x="287960" y="1152506"/>
            <a:ext cx="8429684" cy="1080119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/>
          </a:p>
          <a:p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   </a:t>
            </a:r>
            <a:endParaRPr lang="ko-KR" altLang="en-US" sz="1200" dirty="0"/>
          </a:p>
        </p:txBody>
      </p:sp>
      <p:sp>
        <p:nvSpPr>
          <p:cNvPr id="19" name="모서리가 둥근 직사각형 44"/>
          <p:cNvSpPr/>
          <p:nvPr/>
        </p:nvSpPr>
        <p:spPr>
          <a:xfrm>
            <a:off x="616962" y="1008487"/>
            <a:ext cx="2599956" cy="35719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dirty="0"/>
              <a:t>세부전공 변경</a:t>
            </a:r>
          </a:p>
        </p:txBody>
      </p: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359398" y="1440535"/>
            <a:ext cx="8429684" cy="7089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전공의 변경은 원칙적으로 허용하지 않지만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부득이한 경우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회에 한하여 허용</a:t>
            </a:r>
          </a:p>
          <a:p>
            <a:pPr marL="177800" indent="-177800" fontAlgn="auto" latinLnBrk="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전공변경원을 작성하여 지도교수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학과장의 승인을 받은 후 일반대학원 </a:t>
            </a:r>
            <a:r>
              <a:rPr lang="ko-KR" altLang="en-US" sz="1600" dirty="0" err="1">
                <a:latin typeface="맑은 고딕" pitchFamily="50" charset="-127"/>
                <a:ea typeface="맑은 고딕" pitchFamily="50" charset="-127"/>
              </a:rPr>
              <a:t>학사운영실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제출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모서리가 둥근 직사각형 4"/>
          <p:cNvSpPr/>
          <p:nvPr/>
        </p:nvSpPr>
        <p:spPr>
          <a:xfrm>
            <a:off x="285721" y="4591349"/>
            <a:ext cx="8429683" cy="1310904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/>
          </a:p>
          <a:p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   </a:t>
            </a:r>
            <a:endParaRPr lang="ko-KR" altLang="en-US" sz="1200" dirty="0"/>
          </a:p>
        </p:txBody>
      </p:sp>
      <p:sp>
        <p:nvSpPr>
          <p:cNvPr id="14" name="모서리가 둥근 직사각형 44"/>
          <p:cNvSpPr/>
          <p:nvPr/>
        </p:nvSpPr>
        <p:spPr>
          <a:xfrm>
            <a:off x="614721" y="4381767"/>
            <a:ext cx="2599956" cy="35719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dirty="0"/>
              <a:t>지도교수 변경</a:t>
            </a:r>
          </a:p>
        </p:txBody>
      </p:sp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395535" y="4813043"/>
            <a:ext cx="8280920" cy="103002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전공이나 논문주제의 변경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논문지도교수의 장기출장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퇴직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사망 등 필요한 경우 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fontAlgn="auto" latinLnBrk="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defRPr/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신 지도교수의 승인을 득하여 변경 가능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지도교수변경원을 작성하여 변경 지도교수승인을 받은 후 일반대학원 </a:t>
            </a:r>
            <a:r>
              <a:rPr lang="ko-KR" altLang="en-US" sz="1600" dirty="0" err="1">
                <a:latin typeface="맑은 고딕" pitchFamily="50" charset="-127"/>
                <a:ea typeface="맑은 고딕" pitchFamily="50" charset="-127"/>
              </a:rPr>
              <a:t>학사운영실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제출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ko-KR" altLang="en-US" sz="2300" dirty="0"/>
              <a:t>등록</a:t>
            </a:r>
          </a:p>
        </p:txBody>
      </p:sp>
      <p:sp>
        <p:nvSpPr>
          <p:cNvPr id="21" name="모서리가 둥근 직사각형 4"/>
          <p:cNvSpPr/>
          <p:nvPr/>
        </p:nvSpPr>
        <p:spPr>
          <a:xfrm>
            <a:off x="428596" y="1067048"/>
            <a:ext cx="8286808" cy="645056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/>
          </a:p>
          <a:p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   </a:t>
            </a:r>
            <a:endParaRPr lang="ko-KR" altLang="en-US" sz="1200" dirty="0"/>
          </a:p>
        </p:txBody>
      </p:sp>
      <p:sp>
        <p:nvSpPr>
          <p:cNvPr id="23" name="Text Box 13"/>
          <p:cNvSpPr txBox="1">
            <a:spLocks noChangeArrowheads="1"/>
          </p:cNvSpPr>
          <p:nvPr/>
        </p:nvSpPr>
        <p:spPr bwMode="auto">
          <a:xfrm>
            <a:off x="539552" y="1268762"/>
            <a:ext cx="7416824" cy="4124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석사과정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학기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박사과정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학기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석∙박사통합과정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8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학기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모서리가 둥근 직사각형 4"/>
          <p:cNvSpPr/>
          <p:nvPr/>
        </p:nvSpPr>
        <p:spPr>
          <a:xfrm>
            <a:off x="428596" y="2063075"/>
            <a:ext cx="8286808" cy="2158015"/>
          </a:xfrm>
          <a:prstGeom prst="roundRect">
            <a:avLst>
              <a:gd name="adj" fmla="val 2332"/>
            </a:avLst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/>
          </a:p>
          <a:p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   </a:t>
            </a:r>
            <a:endParaRPr lang="ko-KR" altLang="en-US" sz="1200" dirty="0"/>
          </a:p>
        </p:txBody>
      </p:sp>
      <p:sp>
        <p:nvSpPr>
          <p:cNvPr id="11" name="모서리가 둥근 직사각형 44"/>
          <p:cNvSpPr/>
          <p:nvPr/>
        </p:nvSpPr>
        <p:spPr>
          <a:xfrm>
            <a:off x="642910" y="1919682"/>
            <a:ext cx="2171328" cy="35719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dirty="0"/>
              <a:t>학  점  등  </a:t>
            </a:r>
            <a:r>
              <a:rPr lang="ko-KR" altLang="en-US" sz="1700" b="1" dirty="0" err="1"/>
              <a:t>록</a:t>
            </a:r>
            <a:endParaRPr lang="ko-KR" altLang="en-US" sz="1700" b="1" dirty="0"/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500034" y="2208231"/>
            <a:ext cx="8215370" cy="201285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학점등록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정규등록 학기가 지났으나 수료에 필요한 소요 학점을 취득하지 못한 경우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marL="635000" lvl="1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1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학점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~ 3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학점까지는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당해 학기 등록금의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½ </a:t>
            </a:r>
            <a:r>
              <a:rPr lang="ko-KR" altLang="en-US" sz="1600" dirty="0" err="1">
                <a:latin typeface="맑은 고딕" pitchFamily="50" charset="-127"/>
                <a:ea typeface="맑은 고딕" pitchFamily="50" charset="-127"/>
              </a:rPr>
              <a:t>해당액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marL="635000" lvl="1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4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학점 이상은 당해 학기 등록금의 전액 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선수과목 학점등록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선수과목 이수대상자가 정규과목은 모두 이수하였으나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                            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소정의 선수과목을 모두 이수하지 못한 경우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marL="635000" lvl="1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과목당 소속계열 수업료의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10%</a:t>
            </a:r>
          </a:p>
        </p:txBody>
      </p:sp>
      <p:sp>
        <p:nvSpPr>
          <p:cNvPr id="16" name="모서리가 둥근 직사각형 44"/>
          <p:cNvSpPr/>
          <p:nvPr/>
        </p:nvSpPr>
        <p:spPr>
          <a:xfrm>
            <a:off x="642910" y="908720"/>
            <a:ext cx="2171328" cy="35719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dirty="0"/>
              <a:t>정  </a:t>
            </a:r>
            <a:r>
              <a:rPr lang="ko-KR" altLang="en-US" sz="1700" b="1" dirty="0" err="1"/>
              <a:t>규</a:t>
            </a:r>
            <a:r>
              <a:rPr lang="ko-KR" altLang="en-US" sz="1700" b="1" dirty="0"/>
              <a:t>  등  </a:t>
            </a:r>
            <a:r>
              <a:rPr lang="ko-KR" altLang="en-US" sz="1700" b="1" dirty="0" err="1"/>
              <a:t>록</a:t>
            </a:r>
            <a:endParaRPr lang="ko-KR" altLang="en-US" sz="1700" b="1" dirty="0"/>
          </a:p>
        </p:txBody>
      </p:sp>
      <p:sp>
        <p:nvSpPr>
          <p:cNvPr id="13" name="슬라이드 번호 개체 틀 4"/>
          <p:cNvSpPr txBox="1">
            <a:spLocks/>
          </p:cNvSpPr>
          <p:nvPr/>
        </p:nvSpPr>
        <p:spPr>
          <a:xfrm>
            <a:off x="8267567" y="6520261"/>
            <a:ext cx="9286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>
              <a:defRPr/>
            </a:pPr>
            <a:fld id="{6F48AD4C-B7D6-4F4B-B58F-338D59E7F1DE}" type="slidenum">
              <a:rPr lang="ko-KR" altLang="en-US" sz="1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</a:rPr>
              <a:pPr algn="ctr">
                <a:defRPr/>
              </a:pPr>
              <a:t>18</a:t>
            </a:fld>
            <a:endParaRPr lang="ko-KR" alt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4" name="모서리가 둥근 직사각형 4"/>
          <p:cNvSpPr/>
          <p:nvPr/>
        </p:nvSpPr>
        <p:spPr>
          <a:xfrm>
            <a:off x="428596" y="4589108"/>
            <a:ext cx="8286808" cy="784108"/>
          </a:xfrm>
          <a:prstGeom prst="roundRect">
            <a:avLst>
              <a:gd name="adj" fmla="val 2332"/>
            </a:avLst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/>
          </a:p>
          <a:p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   </a:t>
            </a:r>
            <a:endParaRPr lang="ko-KR" altLang="en-US" sz="1200" dirty="0"/>
          </a:p>
        </p:txBody>
      </p:sp>
      <p:sp>
        <p:nvSpPr>
          <p:cNvPr id="15" name="모서리가 둥근 직사각형 44"/>
          <p:cNvSpPr/>
          <p:nvPr/>
        </p:nvSpPr>
        <p:spPr>
          <a:xfrm>
            <a:off x="642910" y="4439962"/>
            <a:ext cx="2171328" cy="35719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dirty="0"/>
              <a:t>등 </a:t>
            </a:r>
            <a:r>
              <a:rPr lang="ko-KR" altLang="en-US" sz="1700" b="1" dirty="0" err="1"/>
              <a:t>록</a:t>
            </a:r>
            <a:r>
              <a:rPr lang="ko-KR" altLang="en-US" sz="1700" b="1" dirty="0"/>
              <a:t> 금 환 불</a:t>
            </a:r>
          </a:p>
        </p:txBody>
      </p:sp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571472" y="4816781"/>
            <a:ext cx="8215370" cy="4124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등록을 </a:t>
            </a:r>
            <a:r>
              <a:rPr lang="ko-KR" altLang="en-US" sz="1600" dirty="0" err="1">
                <a:latin typeface="맑은 고딕" pitchFamily="50" charset="-127"/>
                <a:ea typeface="맑은 고딕" pitchFamily="50" charset="-127"/>
              </a:rPr>
              <a:t>필한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자로서 등록금 반환 규정에 의거하여 환불함 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b="1" dirty="0" err="1">
                <a:latin typeface="맑은 고딕" pitchFamily="50" charset="-127"/>
                <a:ea typeface="맑은 고딕" pitchFamily="50" charset="-127"/>
              </a:rPr>
              <a:t>재무팀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: 02-2260-3086)</a:t>
            </a:r>
          </a:p>
        </p:txBody>
      </p:sp>
      <p:sp>
        <p:nvSpPr>
          <p:cNvPr id="19" name="모서리가 둥근 직사각형 4"/>
          <p:cNvSpPr/>
          <p:nvPr/>
        </p:nvSpPr>
        <p:spPr>
          <a:xfrm>
            <a:off x="428596" y="5733256"/>
            <a:ext cx="8286808" cy="645222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/>
          </a:p>
          <a:p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   </a:t>
            </a:r>
            <a:endParaRPr lang="ko-KR" altLang="en-US" sz="1200" dirty="0"/>
          </a:p>
        </p:txBody>
      </p: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571472" y="5906904"/>
            <a:ext cx="8215370" cy="39241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kumimoji="0" lang="en-US" altLang="ko-KR" sz="1500" kern="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500" kern="0" dirty="0">
                <a:latin typeface="맑은 고딕" pitchFamily="50" charset="-127"/>
                <a:ea typeface="맑은 고딕" pitchFamily="50" charset="-127"/>
              </a:rPr>
              <a:t>한국장학재단 홈페이지 </a:t>
            </a:r>
            <a:r>
              <a:rPr kumimoji="0" lang="en-US" altLang="ko-KR" sz="1500" kern="0" dirty="0">
                <a:latin typeface="맑은 고딕" pitchFamily="50" charset="-127"/>
                <a:ea typeface="맑은 고딕" pitchFamily="50" charset="-127"/>
                <a:hlinkClick r:id="rId4"/>
              </a:rPr>
              <a:t>http://www.kosaf.go.kr/</a:t>
            </a:r>
            <a:r>
              <a:rPr kumimoji="0" lang="en-US" altLang="ko-KR" sz="1500" kern="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500" kern="0" dirty="0">
                <a:latin typeface="맑은 고딕" pitchFamily="50" charset="-127"/>
                <a:ea typeface="맑은 고딕" pitchFamily="50" charset="-127"/>
              </a:rPr>
              <a:t>참조</a:t>
            </a:r>
            <a:endParaRPr kumimoji="0" lang="ko-KR" altLang="ko-KR" sz="1500" b="1" kern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모서리가 둥근 직사각형 44"/>
          <p:cNvSpPr/>
          <p:nvPr/>
        </p:nvSpPr>
        <p:spPr>
          <a:xfrm>
            <a:off x="642910" y="5592090"/>
            <a:ext cx="2171328" cy="35719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dirty="0"/>
              <a:t>학 자 금 대 출</a:t>
            </a:r>
          </a:p>
        </p:txBody>
      </p:sp>
    </p:spTree>
  </p:cSld>
  <p:clrMapOvr>
    <a:masterClrMapping/>
  </p:clrMapOvr>
  <p:transition>
    <p:split orient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ko-KR" altLang="en-US" sz="2300" dirty="0"/>
              <a:t>연구등록</a:t>
            </a:r>
          </a:p>
        </p:txBody>
      </p:sp>
      <p:sp>
        <p:nvSpPr>
          <p:cNvPr id="1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67567" y="6448253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19</a:t>
            </a:fld>
            <a:endParaRPr lang="ko-KR" altLang="en-US" dirty="0"/>
          </a:p>
        </p:txBody>
      </p:sp>
      <p:sp>
        <p:nvSpPr>
          <p:cNvPr id="10" name="모서리가 둥근 직사각형 4"/>
          <p:cNvSpPr/>
          <p:nvPr/>
        </p:nvSpPr>
        <p:spPr>
          <a:xfrm>
            <a:off x="428596" y="4581128"/>
            <a:ext cx="8286808" cy="1944216"/>
          </a:xfrm>
          <a:prstGeom prst="roundRect">
            <a:avLst>
              <a:gd name="adj" fmla="val 2332"/>
            </a:avLst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/>
          </a:p>
          <a:p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   </a:t>
            </a:r>
            <a:endParaRPr lang="ko-KR" altLang="en-US" sz="1200" dirty="0"/>
          </a:p>
        </p:txBody>
      </p:sp>
      <p:sp>
        <p:nvSpPr>
          <p:cNvPr id="11" name="모서리가 둥근 직사각형 44"/>
          <p:cNvSpPr/>
          <p:nvPr/>
        </p:nvSpPr>
        <p:spPr>
          <a:xfrm>
            <a:off x="647782" y="4437112"/>
            <a:ext cx="2166456" cy="35719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dirty="0"/>
              <a:t>연구등록</a:t>
            </a:r>
            <a:r>
              <a:rPr lang="en-US" altLang="ko-KR" sz="1700" b="1" dirty="0"/>
              <a:t>(B)</a:t>
            </a:r>
            <a:endParaRPr lang="ko-KR" altLang="en-US" sz="1700" b="1" dirty="0"/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606467" y="4752553"/>
            <a:ext cx="8215370" cy="177279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400" dirty="0">
                <a:latin typeface="+mn-ea"/>
                <a:ea typeface="+mn-ea"/>
              </a:rPr>
              <a:t>목적 </a:t>
            </a:r>
            <a:r>
              <a:rPr lang="en-US" altLang="ko-KR" sz="1400" dirty="0">
                <a:latin typeface="+mn-ea"/>
                <a:ea typeface="+mn-ea"/>
              </a:rPr>
              <a:t>: </a:t>
            </a:r>
            <a:r>
              <a:rPr lang="ko-KR" altLang="en-US" sz="1400" dirty="0">
                <a:latin typeface="+mn-ea"/>
                <a:ea typeface="+mn-ea"/>
              </a:rPr>
              <a:t>본교 수료 대학원생의 학생연구원 신분 유지 및 연구과제 참여</a:t>
            </a:r>
            <a:endParaRPr lang="en-US" altLang="ko-KR" sz="1400" dirty="0">
              <a:latin typeface="+mn-ea"/>
              <a:ea typeface="+mn-ea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400" dirty="0">
                <a:latin typeface="+mn-ea"/>
                <a:ea typeface="+mn-ea"/>
              </a:rPr>
              <a:t>대상 </a:t>
            </a:r>
            <a:r>
              <a:rPr lang="en-US" altLang="ko-KR" sz="1400" dirty="0">
                <a:latin typeface="+mn-ea"/>
                <a:ea typeface="+mn-ea"/>
              </a:rPr>
              <a:t>: </a:t>
            </a:r>
            <a:r>
              <a:rPr lang="ko-KR" altLang="en-US" sz="1400" dirty="0">
                <a:latin typeface="+mn-ea"/>
                <a:ea typeface="+mn-ea"/>
              </a:rPr>
              <a:t>국가연구개발과제에 참여하고 있는 석</a:t>
            </a:r>
            <a:r>
              <a:rPr lang="en-US" altLang="ko-KR" sz="1400" dirty="0">
                <a:latin typeface="+mn-ea"/>
                <a:ea typeface="+mn-ea"/>
              </a:rPr>
              <a:t>·</a:t>
            </a:r>
            <a:r>
              <a:rPr lang="ko-KR" altLang="en-US" sz="1400" dirty="0">
                <a:latin typeface="+mn-ea"/>
                <a:ea typeface="+mn-ea"/>
              </a:rPr>
              <a:t>박사</a:t>
            </a:r>
            <a:r>
              <a:rPr lang="en-US" altLang="ko-KR" sz="1400" dirty="0">
                <a:latin typeface="+mn-ea"/>
                <a:ea typeface="+mn-ea"/>
              </a:rPr>
              <a:t>(</a:t>
            </a:r>
            <a:r>
              <a:rPr lang="ko-KR" altLang="en-US" sz="1400" dirty="0">
                <a:latin typeface="+mn-ea"/>
                <a:ea typeface="+mn-ea"/>
              </a:rPr>
              <a:t>통합</a:t>
            </a:r>
            <a:r>
              <a:rPr lang="en-US" altLang="ko-KR" sz="1400" dirty="0">
                <a:latin typeface="+mn-ea"/>
                <a:ea typeface="+mn-ea"/>
              </a:rPr>
              <a:t>)</a:t>
            </a:r>
            <a:r>
              <a:rPr lang="ko-KR" altLang="en-US" sz="1400" dirty="0">
                <a:latin typeface="+mn-ea"/>
                <a:ea typeface="+mn-ea"/>
              </a:rPr>
              <a:t>과정 수료생</a:t>
            </a:r>
            <a:r>
              <a:rPr lang="en-US" altLang="ko-KR" sz="1400" dirty="0">
                <a:latin typeface="+mn-ea"/>
                <a:ea typeface="+mn-ea"/>
              </a:rPr>
              <a:t> </a:t>
            </a:r>
          </a:p>
          <a:p>
            <a:pPr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dirty="0">
                <a:latin typeface="+mn-ea"/>
                <a:ea typeface="+mn-ea"/>
              </a:rPr>
              <a:t>           ※ </a:t>
            </a:r>
            <a:r>
              <a:rPr lang="ko-KR" altLang="en-US" sz="1400" dirty="0">
                <a:latin typeface="+mn-ea"/>
                <a:ea typeface="+mn-ea"/>
              </a:rPr>
              <a:t>박사과정 및 </a:t>
            </a:r>
            <a:r>
              <a:rPr lang="ko-KR" altLang="en-US" sz="1400" dirty="0" err="1">
                <a:latin typeface="+mn-ea"/>
                <a:ea typeface="+mn-ea"/>
              </a:rPr>
              <a:t>석∙박사통합과정생은</a:t>
            </a:r>
            <a:r>
              <a:rPr lang="ko-KR" altLang="en-US" sz="1400" dirty="0">
                <a:latin typeface="+mn-ea"/>
                <a:ea typeface="+mn-ea"/>
              </a:rPr>
              <a:t> 연구등록</a:t>
            </a:r>
            <a:r>
              <a:rPr lang="en-US" altLang="ko-KR" sz="1400" dirty="0">
                <a:latin typeface="+mn-ea"/>
                <a:ea typeface="+mn-ea"/>
              </a:rPr>
              <a:t>(A)</a:t>
            </a:r>
            <a:r>
              <a:rPr lang="ko-KR" altLang="en-US" sz="1400" dirty="0">
                <a:latin typeface="+mn-ea"/>
                <a:ea typeface="+mn-ea"/>
              </a:rPr>
              <a:t> </a:t>
            </a:r>
            <a:r>
              <a:rPr lang="en-US" altLang="ko-KR" sz="1400" dirty="0">
                <a:latin typeface="+mn-ea"/>
                <a:ea typeface="+mn-ea"/>
              </a:rPr>
              <a:t>2</a:t>
            </a:r>
            <a:r>
              <a:rPr lang="ko-KR" altLang="en-US" sz="1400" dirty="0">
                <a:latin typeface="+mn-ea"/>
                <a:ea typeface="+mn-ea"/>
              </a:rPr>
              <a:t>회를 모두 완료한 경우에만 가능</a:t>
            </a:r>
            <a:endParaRPr lang="en-US" altLang="ko-KR" sz="1400" dirty="0">
              <a:latin typeface="+mn-ea"/>
              <a:ea typeface="+mn-ea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400" dirty="0">
                <a:latin typeface="+mn-ea"/>
                <a:ea typeface="+mn-ea"/>
              </a:rPr>
              <a:t>등록금액 </a:t>
            </a:r>
            <a:r>
              <a:rPr lang="en-US" altLang="ko-KR" sz="1400" dirty="0">
                <a:latin typeface="+mn-ea"/>
                <a:ea typeface="+mn-ea"/>
              </a:rPr>
              <a:t>: </a:t>
            </a:r>
            <a:r>
              <a:rPr lang="ko-KR" altLang="en-US" sz="1400" dirty="0">
                <a:latin typeface="+mn-ea"/>
                <a:ea typeface="+mn-ea"/>
              </a:rPr>
              <a:t>해당년도 소속 계열 수업료의 </a:t>
            </a:r>
            <a:r>
              <a:rPr lang="en-US" altLang="ko-KR" sz="1400" dirty="0">
                <a:latin typeface="+mn-ea"/>
                <a:ea typeface="+mn-ea"/>
              </a:rPr>
              <a:t>5%</a:t>
            </a: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400" dirty="0">
                <a:latin typeface="+mn-ea"/>
                <a:ea typeface="+mn-ea"/>
              </a:rPr>
              <a:t>등록가능학기 </a:t>
            </a:r>
            <a:r>
              <a:rPr lang="en-US" altLang="ko-KR" sz="1400" dirty="0">
                <a:latin typeface="+mn-ea"/>
                <a:ea typeface="+mn-ea"/>
              </a:rPr>
              <a:t>: </a:t>
            </a:r>
            <a:r>
              <a:rPr lang="ko-KR" altLang="en-US" sz="1400" dirty="0" err="1">
                <a:latin typeface="+mn-ea"/>
                <a:ea typeface="+mn-ea"/>
              </a:rPr>
              <a:t>졸업연한</a:t>
            </a:r>
            <a:r>
              <a:rPr lang="ko-KR" altLang="en-US" sz="1400" dirty="0">
                <a:latin typeface="+mn-ea"/>
                <a:ea typeface="+mn-ea"/>
              </a:rPr>
              <a:t> 이내</a:t>
            </a:r>
            <a:endParaRPr lang="en-US" altLang="ko-KR" sz="1400" dirty="0">
              <a:latin typeface="+mn-ea"/>
              <a:ea typeface="+mn-ea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400" b="1" dirty="0" err="1">
                <a:latin typeface="+mn-ea"/>
                <a:ea typeface="+mn-ea"/>
              </a:rPr>
              <a:t>산학지원실</a:t>
            </a:r>
            <a:r>
              <a:rPr lang="ko-KR" altLang="en-US" sz="1400" b="1" dirty="0">
                <a:latin typeface="+mn-ea"/>
                <a:ea typeface="+mn-ea"/>
              </a:rPr>
              <a:t> </a:t>
            </a:r>
            <a:r>
              <a:rPr lang="en-US" altLang="ko-KR" sz="1400" b="1" dirty="0">
                <a:latin typeface="+mn-ea"/>
                <a:ea typeface="+mn-ea"/>
              </a:rPr>
              <a:t>:</a:t>
            </a:r>
            <a:r>
              <a:rPr lang="ko-KR" altLang="en-US" sz="1400" b="1" dirty="0">
                <a:latin typeface="+mn-ea"/>
                <a:ea typeface="+mn-ea"/>
              </a:rPr>
              <a:t> </a:t>
            </a:r>
            <a:r>
              <a:rPr lang="en-US" altLang="ko-KR" sz="1400" b="1" dirty="0" smtClean="0">
                <a:latin typeface="+mn-ea"/>
                <a:ea typeface="+mn-ea"/>
              </a:rPr>
              <a:t>02-2260-3868</a:t>
            </a:r>
            <a:endParaRPr lang="en-US" altLang="ko-KR" sz="1400" b="1" dirty="0">
              <a:latin typeface="+mn-ea"/>
              <a:ea typeface="+mn-ea"/>
            </a:endParaRPr>
          </a:p>
        </p:txBody>
      </p:sp>
      <p:sp>
        <p:nvSpPr>
          <p:cNvPr id="13" name="모서리가 둥근 직사각형 4"/>
          <p:cNvSpPr/>
          <p:nvPr/>
        </p:nvSpPr>
        <p:spPr>
          <a:xfrm>
            <a:off x="450705" y="988914"/>
            <a:ext cx="8286808" cy="3376190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/>
          </a:p>
          <a:p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   </a:t>
            </a:r>
            <a:endParaRPr lang="ko-KR" altLang="en-US" sz="1200" dirty="0"/>
          </a:p>
        </p:txBody>
      </p:sp>
      <p:sp>
        <p:nvSpPr>
          <p:cNvPr id="14" name="모서리가 둥근 직사각형 44"/>
          <p:cNvSpPr/>
          <p:nvPr/>
        </p:nvSpPr>
        <p:spPr>
          <a:xfrm>
            <a:off x="647782" y="839562"/>
            <a:ext cx="2171328" cy="35719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dirty="0"/>
              <a:t>연구등록</a:t>
            </a:r>
            <a:r>
              <a:rPr lang="en-US" altLang="ko-KR" sz="1700" b="1" dirty="0"/>
              <a:t>(A)</a:t>
            </a:r>
            <a:endParaRPr lang="ko-KR" altLang="en-US" sz="1700" b="1" dirty="0"/>
          </a:p>
        </p:txBody>
      </p:sp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604532" y="1155924"/>
            <a:ext cx="8110872" cy="317317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400" dirty="0">
                <a:latin typeface="+mn-ea"/>
                <a:ea typeface="+mn-ea"/>
              </a:rPr>
              <a:t>내용 </a:t>
            </a:r>
            <a:r>
              <a:rPr lang="en-US" altLang="ko-KR" sz="1400" dirty="0">
                <a:latin typeface="+mn-ea"/>
                <a:ea typeface="+mn-ea"/>
              </a:rPr>
              <a:t>: </a:t>
            </a:r>
            <a:r>
              <a:rPr lang="ko-KR" altLang="en-US" sz="1400" dirty="0">
                <a:latin typeface="+mn-ea"/>
                <a:ea typeface="+mn-ea"/>
              </a:rPr>
              <a:t>박사</a:t>
            </a:r>
            <a:r>
              <a:rPr lang="en-US" altLang="ko-KR" sz="1400" dirty="0">
                <a:latin typeface="+mn-ea"/>
                <a:ea typeface="+mn-ea"/>
              </a:rPr>
              <a:t>(</a:t>
            </a:r>
            <a:r>
              <a:rPr lang="ko-KR" altLang="en-US" sz="1400" dirty="0">
                <a:latin typeface="+mn-ea"/>
                <a:ea typeface="+mn-ea"/>
              </a:rPr>
              <a:t>석</a:t>
            </a:r>
            <a:r>
              <a:rPr lang="en-US" altLang="ko-KR" sz="1400" dirty="0">
                <a:latin typeface="+mn-ea"/>
                <a:ea typeface="+mn-ea"/>
              </a:rPr>
              <a:t>․</a:t>
            </a:r>
            <a:r>
              <a:rPr lang="ko-KR" altLang="en-US" sz="1400" dirty="0">
                <a:latin typeface="+mn-ea"/>
                <a:ea typeface="+mn-ea"/>
              </a:rPr>
              <a:t>박사통합과정 포함</a:t>
            </a:r>
            <a:r>
              <a:rPr lang="en-US" altLang="ko-KR" sz="1400" dirty="0">
                <a:latin typeface="+mn-ea"/>
                <a:ea typeface="+mn-ea"/>
              </a:rPr>
              <a:t>) </a:t>
            </a:r>
            <a:r>
              <a:rPr lang="ko-KR" altLang="en-US" sz="1400" dirty="0">
                <a:latin typeface="+mn-ea"/>
                <a:ea typeface="+mn-ea"/>
              </a:rPr>
              <a:t>수료자는 수료 시부터 학위를 취득할 때까지 </a:t>
            </a:r>
            <a:r>
              <a:rPr lang="ko-KR" altLang="en-US" sz="1400" u="sng" dirty="0">
                <a:latin typeface="+mn-ea"/>
                <a:ea typeface="+mn-ea"/>
              </a:rPr>
              <a:t>연속하여 최대                                                            </a:t>
            </a:r>
            <a:endParaRPr lang="en-US" altLang="ko-KR" sz="1400" u="sng" dirty="0">
              <a:latin typeface="+mn-ea"/>
              <a:ea typeface="+mn-ea"/>
            </a:endParaRPr>
          </a:p>
          <a:p>
            <a:pPr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dirty="0">
                <a:latin typeface="+mn-ea"/>
                <a:ea typeface="+mn-ea"/>
              </a:rPr>
              <a:t>           </a:t>
            </a:r>
            <a:r>
              <a:rPr lang="en-US" altLang="ko-KR" sz="1400" u="sng" dirty="0">
                <a:latin typeface="+mn-ea"/>
                <a:ea typeface="+mn-ea"/>
              </a:rPr>
              <a:t>2</a:t>
            </a:r>
            <a:r>
              <a:rPr lang="ko-KR" altLang="en-US" sz="1400" u="sng" dirty="0">
                <a:latin typeface="+mn-ea"/>
                <a:ea typeface="+mn-ea"/>
              </a:rPr>
              <a:t>학기</a:t>
            </a:r>
            <a:r>
              <a:rPr lang="ko-KR" altLang="en-US" sz="1400" dirty="0">
                <a:latin typeface="+mn-ea"/>
                <a:ea typeface="+mn-ea"/>
              </a:rPr>
              <a:t>까지 연구등록 해야 함</a:t>
            </a:r>
            <a:endParaRPr lang="en-US" altLang="ko-KR" sz="1400" dirty="0">
              <a:latin typeface="+mn-ea"/>
              <a:ea typeface="+mn-ea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400" dirty="0">
                <a:latin typeface="+mn-ea"/>
                <a:ea typeface="+mn-ea"/>
              </a:rPr>
              <a:t>대상 </a:t>
            </a:r>
            <a:r>
              <a:rPr lang="en-US" altLang="ko-KR" sz="1400" dirty="0">
                <a:latin typeface="+mn-ea"/>
                <a:ea typeface="+mn-ea"/>
              </a:rPr>
              <a:t>: </a:t>
            </a:r>
            <a:r>
              <a:rPr lang="ko-KR" altLang="en-US" sz="1400" dirty="0">
                <a:latin typeface="+mn-ea"/>
                <a:ea typeface="+mn-ea"/>
              </a:rPr>
              <a:t>박사 및 석</a:t>
            </a:r>
            <a:r>
              <a:rPr lang="en-US" altLang="ko-KR" sz="1400" dirty="0">
                <a:latin typeface="+mn-ea"/>
                <a:ea typeface="+mn-ea"/>
              </a:rPr>
              <a:t>․</a:t>
            </a:r>
            <a:r>
              <a:rPr lang="ko-KR" altLang="en-US" sz="1400" dirty="0">
                <a:latin typeface="+mn-ea"/>
                <a:ea typeface="+mn-ea"/>
              </a:rPr>
              <a:t>박사통합과정</a:t>
            </a:r>
            <a:endParaRPr lang="en-US" altLang="ko-KR" sz="1400" dirty="0">
              <a:latin typeface="+mn-ea"/>
              <a:ea typeface="+mn-ea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400" dirty="0">
                <a:latin typeface="+mn-ea"/>
                <a:ea typeface="+mn-ea"/>
              </a:rPr>
              <a:t>등록금액 </a:t>
            </a:r>
            <a:r>
              <a:rPr lang="en-US" altLang="ko-KR" sz="1400" dirty="0">
                <a:latin typeface="+mn-ea"/>
                <a:ea typeface="+mn-ea"/>
              </a:rPr>
              <a:t>: </a:t>
            </a:r>
            <a:r>
              <a:rPr lang="ko-KR" altLang="en-US" sz="1400" dirty="0">
                <a:latin typeface="+mn-ea"/>
                <a:ea typeface="+mn-ea"/>
              </a:rPr>
              <a:t>해당년도 소속 계열 수업료의 </a:t>
            </a:r>
            <a:r>
              <a:rPr lang="en-US" altLang="ko-KR" sz="1400" dirty="0">
                <a:latin typeface="+mn-ea"/>
                <a:ea typeface="+mn-ea"/>
              </a:rPr>
              <a:t>15%</a:t>
            </a: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400" dirty="0">
                <a:latin typeface="+mn-ea"/>
                <a:ea typeface="+mn-ea"/>
              </a:rPr>
              <a:t>등록학기 </a:t>
            </a:r>
            <a:r>
              <a:rPr lang="en-US" altLang="ko-KR" sz="1400" dirty="0">
                <a:latin typeface="+mn-ea"/>
                <a:ea typeface="+mn-ea"/>
              </a:rPr>
              <a:t>: </a:t>
            </a:r>
            <a:r>
              <a:rPr lang="ko-KR" altLang="en-US" sz="1400" dirty="0">
                <a:latin typeface="+mn-ea"/>
                <a:ea typeface="+mn-ea"/>
              </a:rPr>
              <a:t>최대 </a:t>
            </a:r>
            <a:r>
              <a:rPr lang="en-US" altLang="ko-KR" sz="1400" dirty="0">
                <a:latin typeface="+mn-ea"/>
                <a:ea typeface="+mn-ea"/>
              </a:rPr>
              <a:t>2</a:t>
            </a:r>
            <a:r>
              <a:rPr lang="ko-KR" altLang="en-US" sz="1400" dirty="0">
                <a:latin typeface="+mn-ea"/>
                <a:ea typeface="+mn-ea"/>
              </a:rPr>
              <a:t>학기 의무 등록</a:t>
            </a:r>
            <a:endParaRPr lang="en-US" altLang="ko-KR" sz="1400" dirty="0">
              <a:latin typeface="+mn-ea"/>
              <a:ea typeface="+mn-ea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400" dirty="0">
                <a:latin typeface="+mn-ea"/>
                <a:ea typeface="+mn-ea"/>
              </a:rPr>
              <a:t>기타</a:t>
            </a:r>
          </a:p>
          <a:p>
            <a:pPr>
              <a:lnSpc>
                <a:spcPct val="130000"/>
              </a:lnSpc>
            </a:pPr>
            <a:r>
              <a:rPr lang="en-US" altLang="ko-KR" sz="1400" dirty="0">
                <a:latin typeface="+mn-ea"/>
                <a:ea typeface="+mn-ea"/>
              </a:rPr>
              <a:t>  - </a:t>
            </a:r>
            <a:r>
              <a:rPr lang="ko-KR" altLang="en-US" sz="1400" dirty="0">
                <a:latin typeface="+mn-ea"/>
                <a:ea typeface="+mn-ea"/>
              </a:rPr>
              <a:t>연구휴학은 통산 </a:t>
            </a:r>
            <a:r>
              <a:rPr lang="en-US" altLang="ko-KR" sz="1400" dirty="0">
                <a:latin typeface="+mn-ea"/>
                <a:ea typeface="+mn-ea"/>
              </a:rPr>
              <a:t>2</a:t>
            </a:r>
            <a:r>
              <a:rPr lang="ko-KR" altLang="en-US" sz="1400" dirty="0">
                <a:latin typeface="+mn-ea"/>
                <a:ea typeface="+mn-ea"/>
              </a:rPr>
              <a:t>학기에 한하여 할 수 있음</a:t>
            </a:r>
            <a:r>
              <a:rPr lang="en-US" altLang="ko-KR" sz="1400" dirty="0">
                <a:latin typeface="+mn-ea"/>
                <a:ea typeface="+mn-ea"/>
              </a:rPr>
              <a:t>(</a:t>
            </a:r>
            <a:r>
              <a:rPr lang="ko-KR" altLang="en-US" sz="1400" dirty="0">
                <a:latin typeface="+mn-ea"/>
                <a:ea typeface="+mn-ea"/>
              </a:rPr>
              <a:t>연구등록 면제</a:t>
            </a:r>
            <a:r>
              <a:rPr lang="en-US" altLang="ko-KR" sz="1400" dirty="0">
                <a:latin typeface="+mn-ea"/>
                <a:ea typeface="+mn-ea"/>
              </a:rPr>
              <a:t>)-</a:t>
            </a:r>
            <a:r>
              <a:rPr lang="ko-KR" altLang="en-US" sz="1400" dirty="0">
                <a:latin typeface="+mn-ea"/>
                <a:ea typeface="+mn-ea"/>
              </a:rPr>
              <a:t>연속신청 가능</a:t>
            </a:r>
            <a:endParaRPr lang="en-US" altLang="ko-KR" sz="1400" dirty="0">
              <a:latin typeface="+mn-ea"/>
              <a:ea typeface="+mn-ea"/>
            </a:endParaRPr>
          </a:p>
          <a:p>
            <a:pPr>
              <a:lnSpc>
                <a:spcPct val="130000"/>
              </a:lnSpc>
            </a:pPr>
            <a:r>
              <a:rPr lang="en-US" altLang="ko-KR" sz="1400" dirty="0">
                <a:latin typeface="+mn-ea"/>
                <a:ea typeface="+mn-ea"/>
              </a:rPr>
              <a:t>  - </a:t>
            </a:r>
            <a:r>
              <a:rPr lang="ko-KR" altLang="en-US" sz="1400" dirty="0">
                <a:latin typeface="+mn-ea"/>
                <a:ea typeface="+mn-ea"/>
              </a:rPr>
              <a:t>연구복학은 별도 신청 없이 연구휴학 </a:t>
            </a:r>
            <a:r>
              <a:rPr lang="en-US" altLang="ko-KR" sz="1400" dirty="0">
                <a:latin typeface="+mn-ea"/>
                <a:ea typeface="+mn-ea"/>
              </a:rPr>
              <a:t>1</a:t>
            </a:r>
            <a:r>
              <a:rPr lang="ko-KR" altLang="en-US" sz="1400" dirty="0">
                <a:latin typeface="+mn-ea"/>
                <a:ea typeface="+mn-ea"/>
              </a:rPr>
              <a:t>학기가 만료되면 일괄복학처리</a:t>
            </a:r>
            <a:endParaRPr lang="en-US" altLang="ko-KR" sz="1400" dirty="0">
              <a:latin typeface="+mn-ea"/>
              <a:ea typeface="+mn-ea"/>
            </a:endParaRPr>
          </a:p>
          <a:p>
            <a:pPr>
              <a:lnSpc>
                <a:spcPct val="130000"/>
              </a:lnSpc>
            </a:pPr>
            <a:r>
              <a:rPr lang="en-US" altLang="ko-KR" sz="1400" dirty="0">
                <a:latin typeface="+mn-ea"/>
                <a:ea typeface="+mn-ea"/>
              </a:rPr>
              <a:t>     (</a:t>
            </a:r>
            <a:r>
              <a:rPr lang="ko-KR" altLang="en-US" sz="1400" dirty="0">
                <a:latin typeface="+mn-ea"/>
                <a:ea typeface="+mn-ea"/>
              </a:rPr>
              <a:t>단</a:t>
            </a:r>
            <a:r>
              <a:rPr lang="en-US" altLang="ko-KR" sz="1400" dirty="0">
                <a:latin typeface="+mn-ea"/>
                <a:ea typeface="+mn-ea"/>
              </a:rPr>
              <a:t>, </a:t>
            </a:r>
            <a:r>
              <a:rPr lang="ko-KR" altLang="en-US" sz="1400" dirty="0">
                <a:latin typeface="+mn-ea"/>
                <a:ea typeface="+mn-ea"/>
              </a:rPr>
              <a:t>연구휴학 연장을 신청한 자는 제외</a:t>
            </a:r>
            <a:r>
              <a:rPr lang="en-US" altLang="ko-KR" sz="1400" dirty="0">
                <a:latin typeface="+mn-ea"/>
                <a:ea typeface="+mn-ea"/>
              </a:rPr>
              <a:t>)</a:t>
            </a:r>
            <a:endParaRPr lang="ko-KR" altLang="en-US" sz="1400" dirty="0">
              <a:latin typeface="+mn-ea"/>
              <a:ea typeface="+mn-ea"/>
            </a:endParaRPr>
          </a:p>
          <a:p>
            <a:pPr>
              <a:lnSpc>
                <a:spcPct val="130000"/>
              </a:lnSpc>
            </a:pPr>
            <a:r>
              <a:rPr lang="en-US" altLang="ko-KR" sz="1400" dirty="0">
                <a:latin typeface="+mn-ea"/>
                <a:ea typeface="+mn-ea"/>
              </a:rPr>
              <a:t>  - </a:t>
            </a:r>
            <a:r>
              <a:rPr lang="ko-KR" altLang="en-US" sz="1400" dirty="0">
                <a:latin typeface="+mn-ea"/>
                <a:ea typeface="+mn-ea"/>
              </a:rPr>
              <a:t>연구등록을 </a:t>
            </a:r>
            <a:r>
              <a:rPr lang="ko-KR" altLang="en-US" sz="1400" dirty="0" err="1">
                <a:latin typeface="+mn-ea"/>
                <a:ea typeface="+mn-ea"/>
              </a:rPr>
              <a:t>필하지</a:t>
            </a:r>
            <a:r>
              <a:rPr lang="ko-KR" altLang="en-US" sz="1400" dirty="0">
                <a:latin typeface="+mn-ea"/>
                <a:ea typeface="+mn-ea"/>
              </a:rPr>
              <a:t> 않은 자는 학위논문 연구지도를 받을 수 없으며</a:t>
            </a:r>
            <a:r>
              <a:rPr lang="en-US" altLang="ko-KR" sz="1400" dirty="0">
                <a:latin typeface="+mn-ea"/>
                <a:ea typeface="+mn-ea"/>
              </a:rPr>
              <a:t>, </a:t>
            </a:r>
            <a:r>
              <a:rPr lang="ko-KR" altLang="en-US" sz="1400" dirty="0">
                <a:latin typeface="+mn-ea"/>
                <a:ea typeface="+mn-ea"/>
              </a:rPr>
              <a:t>자격시험에 응시하거나 </a:t>
            </a:r>
            <a:endParaRPr lang="en-US" altLang="ko-KR" sz="1400" dirty="0">
              <a:latin typeface="+mn-ea"/>
              <a:ea typeface="+mn-ea"/>
            </a:endParaRPr>
          </a:p>
          <a:p>
            <a:pPr>
              <a:lnSpc>
                <a:spcPct val="130000"/>
              </a:lnSpc>
            </a:pPr>
            <a:r>
              <a:rPr lang="en-US" altLang="ko-KR" sz="1400" dirty="0">
                <a:latin typeface="+mn-ea"/>
                <a:ea typeface="+mn-ea"/>
              </a:rPr>
              <a:t>     </a:t>
            </a:r>
            <a:r>
              <a:rPr lang="ko-KR" altLang="en-US" sz="1400" dirty="0">
                <a:latin typeface="+mn-ea"/>
                <a:ea typeface="+mn-ea"/>
              </a:rPr>
              <a:t>학위청구논문을 제출할 수 없음</a:t>
            </a:r>
          </a:p>
        </p:txBody>
      </p:sp>
    </p:spTree>
  </p:cSld>
  <p:clrMapOvr>
    <a:masterClrMapping/>
  </p:clrMapOvr>
  <p:transition>
    <p:split orient="vert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ko-KR" altLang="en-US" sz="2300" dirty="0"/>
              <a:t>자격시험</a:t>
            </a:r>
          </a:p>
        </p:txBody>
      </p:sp>
      <p:sp>
        <p:nvSpPr>
          <p:cNvPr id="1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676456" y="6525346"/>
            <a:ext cx="467544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20</a:t>
            </a:fld>
            <a:endParaRPr lang="ko-KR" altLang="en-US" dirty="0"/>
          </a:p>
        </p:txBody>
      </p:sp>
      <p:sp>
        <p:nvSpPr>
          <p:cNvPr id="29" name="모서리가 둥근 직사각형 4"/>
          <p:cNvSpPr/>
          <p:nvPr/>
        </p:nvSpPr>
        <p:spPr>
          <a:xfrm>
            <a:off x="210629" y="1072117"/>
            <a:ext cx="8753859" cy="5525236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1600" dirty="0"/>
          </a:p>
          <a:p>
            <a:r>
              <a:rPr lang="en-US" altLang="ko-KR" sz="1600" dirty="0"/>
              <a:t> </a:t>
            </a:r>
          </a:p>
          <a:p>
            <a:r>
              <a:rPr lang="en-US" altLang="ko-KR" sz="1600" dirty="0"/>
              <a:t>   </a:t>
            </a:r>
            <a:endParaRPr lang="ko-KR" altLang="en-US" sz="1600" dirty="0"/>
          </a:p>
        </p:txBody>
      </p:sp>
      <p:sp>
        <p:nvSpPr>
          <p:cNvPr id="30" name="모서리가 둥근 직사각형 44"/>
          <p:cNvSpPr/>
          <p:nvPr/>
        </p:nvSpPr>
        <p:spPr>
          <a:xfrm>
            <a:off x="313754" y="866620"/>
            <a:ext cx="2848970" cy="357190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dirty="0"/>
              <a:t>외국어</a:t>
            </a:r>
            <a:r>
              <a:rPr lang="en-US" altLang="ko-KR" sz="1700" b="1" dirty="0"/>
              <a:t>(</a:t>
            </a:r>
            <a:r>
              <a:rPr lang="ko-KR" altLang="en-US" sz="1700" b="1" dirty="0"/>
              <a:t>영어</a:t>
            </a:r>
            <a:r>
              <a:rPr lang="en-US" altLang="ko-KR" sz="1700" b="1" dirty="0"/>
              <a:t>, </a:t>
            </a:r>
            <a:r>
              <a:rPr lang="ko-KR" altLang="en-US" sz="1700" b="1" dirty="0"/>
              <a:t>한국어</a:t>
            </a:r>
            <a:r>
              <a:rPr lang="en-US" altLang="ko-KR" sz="1700" b="1" dirty="0"/>
              <a:t>)</a:t>
            </a:r>
            <a:r>
              <a:rPr lang="ko-KR" altLang="en-US" sz="1700" b="1" dirty="0"/>
              <a:t>시험</a:t>
            </a:r>
          </a:p>
        </p:txBody>
      </p:sp>
      <p:sp>
        <p:nvSpPr>
          <p:cNvPr id="31" name="Text Box 13"/>
          <p:cNvSpPr txBox="1">
            <a:spLocks noChangeArrowheads="1"/>
          </p:cNvSpPr>
          <p:nvPr/>
        </p:nvSpPr>
        <p:spPr bwMode="auto">
          <a:xfrm>
            <a:off x="385762" y="1216906"/>
            <a:ext cx="8506718" cy="53804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t">
            <a:spAutoFit/>
          </a:bodyPr>
          <a:lstStyle/>
          <a:p>
            <a:pPr marL="342900" indent="-342900">
              <a:lnSpc>
                <a:spcPct val="95000"/>
              </a:lnSpc>
              <a:spcBef>
                <a:spcPts val="700"/>
              </a:spcBef>
              <a:defRPr/>
            </a:pP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1.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응시자격 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sz="1400" u="sng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400" u="sng" dirty="0">
                <a:latin typeface="맑은 고딕" pitchFamily="50" charset="-127"/>
                <a:ea typeface="맑은 고딕" pitchFamily="50" charset="-127"/>
              </a:rPr>
              <a:t>학기 이상 등록</a:t>
            </a:r>
            <a:r>
              <a:rPr lang="en-US" altLang="ko-KR" sz="1400" u="sng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u="sng" dirty="0">
                <a:latin typeface="맑은 고딕" pitchFamily="50" charset="-127"/>
                <a:ea typeface="맑은 고딕" pitchFamily="50" charset="-127"/>
              </a:rPr>
              <a:t>예정</a:t>
            </a:r>
            <a:r>
              <a:rPr lang="en-US" altLang="ko-KR" sz="1400" u="sng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400" u="sng" dirty="0">
                <a:latin typeface="맑은 고딕" pitchFamily="50" charset="-127"/>
                <a:ea typeface="맑은 고딕" pitchFamily="50" charset="-127"/>
              </a:rPr>
              <a:t>한 자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박사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석∙박사통합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과정 수료생은 연구등록을 </a:t>
            </a:r>
            <a:r>
              <a:rPr lang="ko-KR" altLang="en-US" sz="1400" dirty="0" err="1">
                <a:latin typeface="맑은 고딕" pitchFamily="50" charset="-127"/>
                <a:ea typeface="맑은 고딕" pitchFamily="50" charset="-127"/>
              </a:rPr>
              <a:t>필한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 자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95000"/>
              </a:lnSpc>
              <a:spcBef>
                <a:spcPts val="700"/>
              </a:spcBef>
              <a:defRPr/>
            </a:pP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               *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단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응시 후 해당 학기 미등록 시에는 합격 취소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95000"/>
              </a:lnSpc>
              <a:spcBef>
                <a:spcPts val="700"/>
              </a:spcBef>
              <a:defRPr/>
            </a:pP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합격기준 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: 100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점 만점에 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70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점 이상 획득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석사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석∙박사통합과정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박사과정 모두 동일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lnSpc>
                <a:spcPct val="95000"/>
              </a:lnSpc>
              <a:spcBef>
                <a:spcPts val="700"/>
              </a:spcBef>
              <a:defRPr/>
            </a:pP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3.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시      기 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400" u="sng" dirty="0">
                <a:latin typeface="맑은 고딕" pitchFamily="50" charset="-127"/>
                <a:ea typeface="맑은 고딕" pitchFamily="50" charset="-127"/>
              </a:rPr>
              <a:t>매년 </a:t>
            </a:r>
            <a:r>
              <a:rPr lang="en-US" altLang="ko-KR" sz="1400" u="sng" dirty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400" u="sng" dirty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400" u="sng" dirty="0">
                <a:latin typeface="맑은 고딕" pitchFamily="50" charset="-127"/>
                <a:ea typeface="맑은 고딕" pitchFamily="50" charset="-127"/>
              </a:rPr>
              <a:t>, 9</a:t>
            </a:r>
            <a:r>
              <a:rPr lang="ko-KR" altLang="en-US" sz="1400" u="sng" dirty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1400" u="sng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u="sng" dirty="0">
                <a:latin typeface="맑은 고딕" pitchFamily="50" charset="-127"/>
                <a:ea typeface="맑은 고딕" pitchFamily="50" charset="-127"/>
              </a:rPr>
              <a:t>연</a:t>
            </a:r>
            <a:r>
              <a:rPr lang="en-US" altLang="ko-KR" sz="1400" u="sng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400" u="sng" dirty="0">
                <a:latin typeface="맑은 고딕" pitchFamily="50" charset="-127"/>
                <a:ea typeface="맑은 고딕" pitchFamily="50" charset="-127"/>
              </a:rPr>
              <a:t>회</a:t>
            </a:r>
            <a:r>
              <a:rPr lang="en-US" altLang="ko-KR" sz="1400" u="sng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lnSpc>
                <a:spcPct val="95000"/>
              </a:lnSpc>
              <a:spcBef>
                <a:spcPts val="700"/>
              </a:spcBef>
              <a:defRPr/>
            </a:pP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4.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과      목 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영어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석사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 박사 각각 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문제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계열구분은 없음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lnSpc>
                <a:spcPct val="95000"/>
              </a:lnSpc>
              <a:spcBef>
                <a:spcPts val="700"/>
              </a:spcBef>
              <a:defRPr/>
            </a:pP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  ※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외국인 학생에게는 학과의 특성을 고려하여 영어 또는 한국어시험 부과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학과에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확인필요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lnSpc>
                <a:spcPct val="95000"/>
              </a:lnSpc>
              <a:spcBef>
                <a:spcPts val="700"/>
              </a:spcBef>
              <a:defRPr/>
            </a:pP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5. </a:t>
            </a:r>
            <a:r>
              <a:rPr lang="ko-KR" altLang="en-US" sz="1400" spc="-100" dirty="0">
                <a:latin typeface="맑은 고딕" pitchFamily="50" charset="-127"/>
                <a:ea typeface="맑은 고딕" pitchFamily="50" charset="-127"/>
              </a:rPr>
              <a:t>영어 시험은 대학원에서 제작한 영어독해교재</a:t>
            </a:r>
            <a:r>
              <a:rPr lang="en-US" altLang="ko-KR" sz="1400" spc="-1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400" spc="-100" dirty="0" err="1">
                <a:latin typeface="맑은 고딕" pitchFamily="50" charset="-127"/>
                <a:ea typeface="맑은 고딕" pitchFamily="50" charset="-127"/>
              </a:rPr>
              <a:t>TriggersⅢ</a:t>
            </a:r>
            <a:r>
              <a:rPr lang="en-US" altLang="ko-KR" sz="1400" spc="-10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400" spc="-100" dirty="0">
                <a:latin typeface="맑은 고딕" pitchFamily="50" charset="-127"/>
                <a:ea typeface="맑은 고딕" pitchFamily="50" charset="-127"/>
              </a:rPr>
              <a:t>내에서 출제</a:t>
            </a:r>
            <a:r>
              <a:rPr lang="en-US" altLang="ko-KR" sz="1400" spc="-1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spc="-100" dirty="0">
                <a:latin typeface="맑은 고딕" pitchFamily="50" charset="-127"/>
                <a:ea typeface="맑은 고딕" pitchFamily="50" charset="-127"/>
              </a:rPr>
              <a:t>교재는 교내서점에서만 판매</a:t>
            </a:r>
            <a:r>
              <a:rPr lang="en-US" altLang="ko-KR" sz="1400" spc="-1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lnSpc>
                <a:spcPct val="95000"/>
              </a:lnSpc>
              <a:spcBef>
                <a:spcPts val="700"/>
              </a:spcBef>
              <a:defRPr/>
            </a:pP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400" spc="-150" dirty="0">
                <a:latin typeface="맑은 고딕" pitchFamily="50" charset="-127"/>
                <a:ea typeface="맑은 고딕" pitchFamily="50" charset="-127"/>
              </a:rPr>
              <a:t>한국어 시험은 대학원에서 선정한 교재</a:t>
            </a:r>
            <a:r>
              <a:rPr lang="en-US" altLang="ko-KR" sz="1400" spc="-15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spc="-150" dirty="0">
                <a:latin typeface="맑은 고딕" pitchFamily="50" charset="-127"/>
                <a:ea typeface="맑은 고딕" pitchFamily="50" charset="-127"/>
              </a:rPr>
              <a:t>학문적 글쓰기의 기초</a:t>
            </a:r>
            <a:r>
              <a:rPr lang="en-US" altLang="ko-KR" sz="1400" spc="-15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400" spc="-150" dirty="0">
                <a:latin typeface="맑은 고딕" pitchFamily="50" charset="-127"/>
                <a:ea typeface="맑은 고딕" pitchFamily="50" charset="-127"/>
              </a:rPr>
              <a:t> 내에서 출제</a:t>
            </a:r>
            <a:r>
              <a:rPr lang="en-US" altLang="ko-KR" sz="1400" spc="-15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spc="-150" dirty="0">
                <a:latin typeface="맑은 고딕" pitchFamily="50" charset="-127"/>
                <a:ea typeface="맑은 고딕" pitchFamily="50" charset="-127"/>
              </a:rPr>
              <a:t>교재구입은 일반 서점에서</a:t>
            </a:r>
            <a:r>
              <a:rPr lang="en-US" altLang="ko-KR" sz="1400" spc="-15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spc="-150" dirty="0">
                <a:latin typeface="맑은 고딕" pitchFamily="50" charset="-127"/>
                <a:ea typeface="맑은 고딕" pitchFamily="50" charset="-127"/>
              </a:rPr>
              <a:t>가능</a:t>
            </a:r>
            <a:r>
              <a:rPr lang="en-US" altLang="ko-KR" sz="1400" spc="-15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lnSpc>
                <a:spcPct val="95000"/>
              </a:lnSpc>
              <a:spcBef>
                <a:spcPts val="700"/>
              </a:spcBef>
              <a:defRPr/>
            </a:pP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6.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외국어시험 면제 조건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아래 조건 중 한 가지 충족 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) ※ </a:t>
            </a:r>
            <a:r>
              <a:rPr lang="ko-KR" altLang="en-US" sz="1400" dirty="0" err="1" smtClean="0">
                <a:latin typeface="맑은 고딕" pitchFamily="50" charset="-127"/>
                <a:ea typeface="맑은 고딕" pitchFamily="50" charset="-127"/>
              </a:rPr>
              <a:t>면제신청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 자격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: 1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학기 이상 등록한 자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95000"/>
              </a:lnSpc>
              <a:spcBef>
                <a:spcPts val="700"/>
              </a:spcBef>
              <a:defRPr/>
            </a:pP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  (1)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기준점 이상의 공인어학시험 성적 취득한 자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    -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영어 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: TOEFL CBT 207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점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(IBT 76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점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), TOEIC 700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점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TEPS 600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점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(New TEPS 327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점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), IELTS 5.5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등급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</a:p>
          <a:p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G-TELP LEVEL3 85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점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(LEVEL2 64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점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), OPIC IM2, TOEIC Speaking 140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점 이상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95000"/>
              </a:lnSpc>
              <a:spcBef>
                <a:spcPts val="700"/>
              </a:spcBef>
              <a:defRPr/>
            </a:pP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    -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한국어 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한국어능력시험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(TOPIK)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등급 이상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95000"/>
              </a:lnSpc>
              <a:spcBef>
                <a:spcPts val="700"/>
              </a:spcBef>
              <a:defRPr/>
            </a:pP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    -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증빙서류 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본교 외국어시험일 기준 성적이 유효한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예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: 2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년 이내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 공인어학성적표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원본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 제출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95000"/>
              </a:lnSpc>
              <a:spcBef>
                <a:spcPts val="700"/>
              </a:spcBef>
              <a:spcAft>
                <a:spcPts val="600"/>
              </a:spcAft>
              <a:defRPr/>
            </a:pP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  (2)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타 일반대학원 외국어시험 합격 후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동일 학위과정을 수료 또는 학위 취득한 자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    -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증빙서류 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전적 대학원 수료증명서 또는 학위수여증명서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      (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단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수료증명서 제출시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외국어시험 합격여부 기재되어 있는 경우에만 인정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  (3)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전적 대학원에서 외국어시험에 이미 합격한 편입생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50000"/>
              </a:lnSpc>
              <a:spcBef>
                <a:spcPts val="700"/>
              </a:spcBef>
              <a:spcAft>
                <a:spcPts val="600"/>
              </a:spcAft>
              <a:defRPr/>
            </a:pP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    -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증빙서류 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외국어 시험 합격 여부가 기재되어 있는 공식 서류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증명서 및 학적부 등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27015902"/>
      </p:ext>
    </p:extLst>
  </p:cSld>
  <p:clrMapOvr>
    <a:masterClrMapping/>
  </p:clrMapOvr>
  <p:transition>
    <p:split orient="vert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ko-KR" altLang="en-US" sz="2300" dirty="0"/>
              <a:t>자격시험</a:t>
            </a:r>
          </a:p>
        </p:txBody>
      </p:sp>
      <p:sp>
        <p:nvSpPr>
          <p:cNvPr id="1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676456" y="6525346"/>
            <a:ext cx="467544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21</a:t>
            </a:fld>
            <a:endParaRPr lang="ko-KR" altLang="en-US" dirty="0"/>
          </a:p>
        </p:txBody>
      </p:sp>
      <p:sp>
        <p:nvSpPr>
          <p:cNvPr id="29" name="모서리가 둥근 직사각형 4"/>
          <p:cNvSpPr/>
          <p:nvPr/>
        </p:nvSpPr>
        <p:spPr>
          <a:xfrm>
            <a:off x="251520" y="1074925"/>
            <a:ext cx="8640960" cy="2930139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1600" dirty="0"/>
          </a:p>
          <a:p>
            <a:r>
              <a:rPr lang="en-US" altLang="ko-KR" sz="1600" dirty="0"/>
              <a:t> </a:t>
            </a:r>
          </a:p>
          <a:p>
            <a:r>
              <a:rPr lang="en-US" altLang="ko-KR" sz="1600" dirty="0"/>
              <a:t>   </a:t>
            </a:r>
            <a:endParaRPr lang="ko-KR" altLang="en-US" sz="1600" dirty="0"/>
          </a:p>
        </p:txBody>
      </p:sp>
      <p:sp>
        <p:nvSpPr>
          <p:cNvPr id="7" name="Text Box 13"/>
          <p:cNvSpPr txBox="1">
            <a:spLocks noChangeArrowheads="1"/>
          </p:cNvSpPr>
          <p:nvPr/>
        </p:nvSpPr>
        <p:spPr bwMode="auto">
          <a:xfrm>
            <a:off x="378974" y="1268760"/>
            <a:ext cx="8215370" cy="26776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(4)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공용어 및 상용어가 영어인 국가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한국어시험의 경우 국내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에서 학위를 취득하였거나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>
              <a:lnSpc>
                <a:spcPct val="120000"/>
              </a:lnSpc>
            </a:pP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ko-KR" altLang="en-US" sz="1400" dirty="0" err="1">
                <a:latin typeface="맑은 고딕" pitchFamily="50" charset="-127"/>
                <a:ea typeface="맑은 고딕" pitchFamily="50" charset="-127"/>
              </a:rPr>
              <a:t>비영어권의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 경우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수업 및 학위취득과정이 영어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한국어시험의 경우 한국어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로 진행되었음이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 객관적으로 인정되는 경우 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학위과정과 무관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   -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증빙서류 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학위수여증명서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영어권 대학의 경우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 또는 해당 대학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원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 증빙자료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400" spc="-150" dirty="0">
                <a:latin typeface="맑은 고딕" pitchFamily="50" charset="-127"/>
                <a:ea typeface="맑은 고딕" pitchFamily="50" charset="-127"/>
              </a:rPr>
              <a:t>(5) </a:t>
            </a:r>
            <a:r>
              <a:rPr lang="ko-KR" altLang="en-US" sz="1400" dirty="0">
                <a:latin typeface="+mn-ea"/>
                <a:ea typeface="+mn-ea"/>
              </a:rPr>
              <a:t>국제저명학술지</a:t>
            </a:r>
            <a:r>
              <a:rPr lang="en-US" altLang="ko-KR" sz="1400" dirty="0">
                <a:latin typeface="+mn-ea"/>
                <a:ea typeface="+mn-ea"/>
              </a:rPr>
              <a:t>(SCIE)</a:t>
            </a:r>
            <a:r>
              <a:rPr lang="ko-KR" altLang="en-US" sz="1400" dirty="0">
                <a:latin typeface="+mn-ea"/>
                <a:ea typeface="+mn-ea"/>
              </a:rPr>
              <a:t>에 영어로 작성된 논문을 주저자</a:t>
            </a:r>
            <a:r>
              <a:rPr lang="en-US" altLang="ko-KR" sz="1400" dirty="0">
                <a:latin typeface="+mn-ea"/>
                <a:ea typeface="+mn-ea"/>
              </a:rPr>
              <a:t>(</a:t>
            </a:r>
            <a:r>
              <a:rPr lang="ko-KR" altLang="en-US" sz="1400" dirty="0">
                <a:latin typeface="+mn-ea"/>
                <a:ea typeface="+mn-ea"/>
              </a:rPr>
              <a:t>제</a:t>
            </a:r>
            <a:r>
              <a:rPr lang="en-US" altLang="ko-KR" sz="1400" dirty="0">
                <a:latin typeface="+mn-ea"/>
                <a:ea typeface="+mn-ea"/>
              </a:rPr>
              <a:t>1</a:t>
            </a:r>
            <a:r>
              <a:rPr lang="ko-KR" altLang="en-US" sz="1400" dirty="0">
                <a:latin typeface="+mn-ea"/>
                <a:ea typeface="+mn-ea"/>
              </a:rPr>
              <a:t>저자</a:t>
            </a:r>
            <a:r>
              <a:rPr lang="en-US" altLang="ko-KR" sz="1400" dirty="0">
                <a:latin typeface="+mn-ea"/>
                <a:ea typeface="+mn-ea"/>
              </a:rPr>
              <a:t>)</a:t>
            </a:r>
            <a:r>
              <a:rPr lang="ko-KR" altLang="en-US" sz="1400" dirty="0">
                <a:latin typeface="+mn-ea"/>
                <a:ea typeface="+mn-ea"/>
              </a:rPr>
              <a:t>로 게재한 경우</a:t>
            </a:r>
          </a:p>
          <a:p>
            <a:pPr>
              <a:lnSpc>
                <a:spcPct val="120000"/>
              </a:lnSpc>
            </a:pPr>
            <a:r>
              <a:rPr lang="en-US" altLang="ko-KR" sz="1400" dirty="0">
                <a:latin typeface="+mn-ea"/>
                <a:ea typeface="+mn-ea"/>
              </a:rPr>
              <a:t>    - </a:t>
            </a:r>
            <a:r>
              <a:rPr lang="en-US" altLang="ko-KR" sz="1400" dirty="0" err="1">
                <a:latin typeface="+mn-ea"/>
                <a:ea typeface="+mn-ea"/>
              </a:rPr>
              <a:t>증빙서류</a:t>
            </a:r>
            <a:r>
              <a:rPr lang="en-US" altLang="ko-KR" sz="1400" dirty="0">
                <a:latin typeface="+mn-ea"/>
                <a:ea typeface="+mn-ea"/>
              </a:rPr>
              <a:t> : </a:t>
            </a:r>
            <a:r>
              <a:rPr lang="en-US" altLang="ko-KR" sz="1400" dirty="0" err="1">
                <a:latin typeface="+mn-ea"/>
                <a:ea typeface="+mn-ea"/>
              </a:rPr>
              <a:t>학술지</a:t>
            </a:r>
            <a:r>
              <a:rPr lang="en-US" altLang="ko-KR" sz="1400" dirty="0">
                <a:latin typeface="+mn-ea"/>
                <a:ea typeface="+mn-ea"/>
              </a:rPr>
              <a:t> </a:t>
            </a:r>
            <a:r>
              <a:rPr lang="en-US" altLang="ko-KR" sz="1400" dirty="0" err="1">
                <a:latin typeface="+mn-ea"/>
                <a:ea typeface="+mn-ea"/>
              </a:rPr>
              <a:t>논문</a:t>
            </a:r>
            <a:r>
              <a:rPr lang="en-US" altLang="ko-KR" sz="1400" dirty="0">
                <a:latin typeface="+mn-ea"/>
                <a:ea typeface="+mn-ea"/>
              </a:rPr>
              <a:t> </a:t>
            </a:r>
            <a:r>
              <a:rPr lang="en-US" altLang="ko-KR" sz="1400" dirty="0" err="1">
                <a:latin typeface="+mn-ea"/>
                <a:ea typeface="+mn-ea"/>
              </a:rPr>
              <a:t>사본</a:t>
            </a:r>
            <a:endParaRPr lang="en-US" altLang="ko-KR" sz="1400" spc="-150" dirty="0">
              <a:latin typeface="+mn-ea"/>
              <a:ea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400" spc="-150" dirty="0">
                <a:latin typeface="맑은 고딕" pitchFamily="50" charset="-127"/>
                <a:ea typeface="맑은 고딕" pitchFamily="50" charset="-127"/>
              </a:rPr>
              <a:t>  ▶▷ (1) ~ (5)</a:t>
            </a:r>
            <a:r>
              <a:rPr lang="ko-KR" altLang="en-US" sz="1400" spc="-150" dirty="0">
                <a:latin typeface="맑은 고딕" pitchFamily="50" charset="-127"/>
                <a:ea typeface="맑은 고딕" pitchFamily="50" charset="-127"/>
              </a:rPr>
              <a:t>에 해당하는 자는 대학원 외국어시험 접수기간에 일반대학원 학사운영실로 해당 증빙서류 제출</a:t>
            </a:r>
            <a:endParaRPr lang="en-US" altLang="ko-KR" sz="1400" spc="-15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(6)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외국어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영어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시험 대체강좌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일반대학원 </a:t>
            </a:r>
            <a:r>
              <a:rPr lang="ko-KR" altLang="en-US" sz="1400" b="1" dirty="0" err="1">
                <a:latin typeface="맑은 고딕" pitchFamily="50" charset="-127"/>
                <a:ea typeface="맑은 고딕" pitchFamily="50" charset="-127"/>
              </a:rPr>
              <a:t>학사운영실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 주관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를 수강하여 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Pass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한 경우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   - </a:t>
            </a:r>
            <a:r>
              <a:rPr lang="ko-KR" altLang="en-US" sz="1400" b="1" u="sng" dirty="0">
                <a:latin typeface="맑은 고딕" pitchFamily="50" charset="-127"/>
                <a:ea typeface="맑은 고딕" pitchFamily="50" charset="-127"/>
              </a:rPr>
              <a:t>석사</a:t>
            </a:r>
            <a:r>
              <a:rPr lang="en-US" altLang="ko-KR" sz="1400" b="1" u="sng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1" u="sng" dirty="0">
                <a:latin typeface="맑은 고딕" pitchFamily="50" charset="-127"/>
                <a:ea typeface="맑은 고딕" pitchFamily="50" charset="-127"/>
              </a:rPr>
              <a:t>박사 </a:t>
            </a:r>
            <a:r>
              <a:rPr lang="en-US" altLang="ko-KR" sz="1400" b="1" u="sng" dirty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1400" b="1" u="sng" dirty="0">
                <a:latin typeface="맑은 고딕" pitchFamily="50" charset="-127"/>
                <a:ea typeface="맑은 고딕" pitchFamily="50" charset="-127"/>
              </a:rPr>
              <a:t>학기 이상 재학생</a:t>
            </a:r>
            <a:r>
              <a:rPr lang="en-US" altLang="ko-KR" sz="1400" b="1" u="sng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u="sng" dirty="0" err="1">
                <a:latin typeface="맑은 고딕" pitchFamily="50" charset="-127"/>
                <a:ea typeface="맑은 고딕" pitchFamily="50" charset="-127"/>
              </a:rPr>
              <a:t>석박사통합은</a:t>
            </a:r>
            <a:r>
              <a:rPr lang="ko-KR" altLang="en-US" sz="1400" b="1" u="sng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b="1" u="sng" dirty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1400" b="1" u="sng" dirty="0">
                <a:latin typeface="맑은 고딕" pitchFamily="50" charset="-127"/>
                <a:ea typeface="맑은 고딕" pitchFamily="50" charset="-127"/>
              </a:rPr>
              <a:t>학기 이상 재학생</a:t>
            </a:r>
            <a:r>
              <a:rPr lang="en-US" altLang="ko-KR" sz="1400" b="1" u="sng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및 </a:t>
            </a:r>
            <a:r>
              <a:rPr lang="ko-KR" altLang="en-US" sz="1400" b="1" u="sng" dirty="0">
                <a:latin typeface="맑은 고딕" pitchFamily="50" charset="-127"/>
                <a:ea typeface="맑은 고딕" pitchFamily="50" charset="-127"/>
              </a:rPr>
              <a:t>수료생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 수강 가능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   -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여름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겨울방학 중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실시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모서리가 둥근 직사각형 4"/>
          <p:cNvSpPr/>
          <p:nvPr/>
        </p:nvSpPr>
        <p:spPr>
          <a:xfrm>
            <a:off x="251520" y="4327675"/>
            <a:ext cx="8640960" cy="1951179"/>
          </a:xfrm>
          <a:prstGeom prst="roundRect">
            <a:avLst>
              <a:gd name="adj" fmla="val 2332"/>
            </a:avLst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/>
          </a:p>
          <a:p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   </a:t>
            </a:r>
            <a:endParaRPr lang="ko-KR" altLang="en-US" sz="1200" dirty="0"/>
          </a:p>
        </p:txBody>
      </p:sp>
      <p:sp>
        <p:nvSpPr>
          <p:cNvPr id="9" name="모서리가 둥근 직사각형 44"/>
          <p:cNvSpPr/>
          <p:nvPr/>
        </p:nvSpPr>
        <p:spPr>
          <a:xfrm>
            <a:off x="313754" y="4149080"/>
            <a:ext cx="2457080" cy="35719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dirty="0">
                <a:latin typeface="휴먼모음T" pitchFamily="18" charset="-127"/>
                <a:ea typeface="휴먼모음T" pitchFamily="18" charset="-127"/>
              </a:rPr>
              <a:t>박사과정 제</a:t>
            </a:r>
            <a:r>
              <a:rPr lang="en-US" altLang="ko-KR" sz="1700" dirty="0"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sz="1700" dirty="0">
                <a:latin typeface="휴먼모음T" pitchFamily="18" charset="-127"/>
                <a:ea typeface="휴먼모음T" pitchFamily="18" charset="-127"/>
              </a:rPr>
              <a:t>외국어 시험</a:t>
            </a:r>
            <a:endParaRPr lang="ko-KR" altLang="en-US" sz="1700" b="1" dirty="0"/>
          </a:p>
        </p:txBody>
      </p:sp>
      <p:sp>
        <p:nvSpPr>
          <p:cNvPr id="10" name="Text Box 13"/>
          <p:cNvSpPr txBox="1">
            <a:spLocks noChangeArrowheads="1"/>
          </p:cNvSpPr>
          <p:nvPr/>
        </p:nvSpPr>
        <p:spPr bwMode="auto">
          <a:xfrm>
            <a:off x="357633" y="4646099"/>
            <a:ext cx="8382826" cy="149271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400" spc="-100" dirty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400" spc="-100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400" kern="800" spc="-100" dirty="0">
                <a:latin typeface="맑은 고딕" pitchFamily="50" charset="-127"/>
                <a:ea typeface="맑은 고딕" pitchFamily="50" charset="-127"/>
              </a:rPr>
              <a:t>외국어 해당학과 </a:t>
            </a:r>
            <a:r>
              <a:rPr lang="en-US" altLang="ko-KR" sz="1400" kern="800" spc="-1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400" kern="800" spc="-100" dirty="0">
                <a:latin typeface="맑은 고딕" pitchFamily="50" charset="-127"/>
                <a:ea typeface="맑은 고딕" pitchFamily="50" charset="-127"/>
              </a:rPr>
              <a:t>불교학과</a:t>
            </a:r>
            <a:r>
              <a:rPr lang="en-US" altLang="ko-KR" sz="1400" kern="800" spc="-1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kern="800" spc="-100" dirty="0">
                <a:latin typeface="맑은 고딕" pitchFamily="50" charset="-127"/>
                <a:ea typeface="맑은 고딕" pitchFamily="50" charset="-127"/>
              </a:rPr>
              <a:t>선학과</a:t>
            </a:r>
            <a:r>
              <a:rPr lang="en-US" altLang="ko-KR" sz="1400" kern="800" spc="-1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kern="800" spc="-100" dirty="0">
                <a:latin typeface="맑은 고딕" pitchFamily="50" charset="-127"/>
                <a:ea typeface="맑은 고딕" pitchFamily="50" charset="-127"/>
              </a:rPr>
              <a:t>인도철학과</a:t>
            </a:r>
            <a:r>
              <a:rPr lang="en-US" altLang="ko-KR" sz="1400" kern="800" spc="-1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kern="800" spc="-100" dirty="0">
                <a:latin typeface="맑은 고딕" pitchFamily="50" charset="-127"/>
                <a:ea typeface="맑은 고딕" pitchFamily="50" charset="-127"/>
              </a:rPr>
              <a:t>국어국문학과</a:t>
            </a:r>
            <a:r>
              <a:rPr lang="en-US" altLang="ko-KR" sz="1400" kern="800" spc="-1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kern="800" spc="-100" dirty="0">
                <a:latin typeface="맑은 고딕" pitchFamily="50" charset="-127"/>
                <a:ea typeface="맑은 고딕" pitchFamily="50" charset="-127"/>
              </a:rPr>
              <a:t>사학과</a:t>
            </a:r>
            <a:r>
              <a:rPr lang="en-US" altLang="ko-KR" sz="1400" kern="800" spc="-1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kern="800" spc="-100" dirty="0">
                <a:latin typeface="맑은 고딕" pitchFamily="50" charset="-127"/>
                <a:ea typeface="맑은 고딕" pitchFamily="50" charset="-127"/>
              </a:rPr>
              <a:t>미술사학과</a:t>
            </a:r>
            <a:r>
              <a:rPr lang="en-US" altLang="ko-KR" sz="1400" kern="800" spc="-1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kern="800" spc="-100" dirty="0" smtClean="0">
                <a:latin typeface="맑은 고딕" pitchFamily="50" charset="-127"/>
                <a:ea typeface="맑은 고딕" pitchFamily="50" charset="-127"/>
              </a:rPr>
              <a:t>한문불전번역학과</a:t>
            </a:r>
            <a:endParaRPr lang="en-US" altLang="ko-KR" sz="1400" kern="800" spc="-1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400" kern="800" dirty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400" kern="800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400" kern="800" dirty="0">
                <a:latin typeface="맑은 고딕" pitchFamily="50" charset="-127"/>
                <a:ea typeface="맑은 고딕" pitchFamily="50" charset="-127"/>
              </a:rPr>
              <a:t>외국어 과목 </a:t>
            </a:r>
            <a:r>
              <a:rPr lang="en-US" altLang="ko-KR" sz="1400" kern="8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400" kern="800" dirty="0">
                <a:latin typeface="맑은 고딕" pitchFamily="50" charset="-127"/>
                <a:ea typeface="맑은 고딕" pitchFamily="50" charset="-127"/>
              </a:rPr>
              <a:t>독어</a:t>
            </a:r>
            <a:r>
              <a:rPr lang="en-US" altLang="ko-KR" sz="1400" kern="8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kern="800" dirty="0">
                <a:latin typeface="맑은 고딕" pitchFamily="50" charset="-127"/>
                <a:ea typeface="맑은 고딕" pitchFamily="50" charset="-127"/>
              </a:rPr>
              <a:t>불어</a:t>
            </a:r>
            <a:r>
              <a:rPr lang="en-US" altLang="ko-KR" sz="1400" kern="8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kern="800" dirty="0">
                <a:latin typeface="맑은 고딕" pitchFamily="50" charset="-127"/>
                <a:ea typeface="맑은 고딕" pitchFamily="50" charset="-127"/>
              </a:rPr>
              <a:t>일어</a:t>
            </a:r>
            <a:r>
              <a:rPr lang="en-US" altLang="ko-KR" sz="1400" kern="8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kern="800" dirty="0">
                <a:latin typeface="맑은 고딕" pitchFamily="50" charset="-127"/>
                <a:ea typeface="맑은 고딕" pitchFamily="50" charset="-127"/>
              </a:rPr>
              <a:t>중국어</a:t>
            </a:r>
            <a:r>
              <a:rPr lang="en-US" altLang="ko-KR" sz="1400" kern="8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kern="800" dirty="0">
                <a:latin typeface="맑은 고딕" pitchFamily="50" charset="-127"/>
                <a:ea typeface="맑은 고딕" pitchFamily="50" charset="-127"/>
              </a:rPr>
              <a:t>한문</a:t>
            </a:r>
            <a:r>
              <a:rPr lang="en-US" altLang="ko-KR" sz="1400" kern="8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kern="800" dirty="0">
                <a:latin typeface="맑은 고딕" pitchFamily="50" charset="-127"/>
                <a:ea typeface="맑은 고딕" pitchFamily="50" charset="-127"/>
              </a:rPr>
              <a:t>범어</a:t>
            </a:r>
            <a:r>
              <a:rPr lang="en-US" altLang="ko-KR" sz="1400" kern="8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kern="800" dirty="0">
                <a:latin typeface="맑은 고딕" pitchFamily="50" charset="-127"/>
                <a:ea typeface="맑은 고딕" pitchFamily="50" charset="-127"/>
              </a:rPr>
              <a:t>터키어 등</a:t>
            </a:r>
            <a:endParaRPr lang="en-US" altLang="ko-KR" sz="1400" kern="8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400" kern="800" dirty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400" kern="800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400" kern="800" dirty="0">
                <a:latin typeface="맑은 고딕" pitchFamily="50" charset="-127"/>
                <a:ea typeface="맑은 고딕" pitchFamily="50" charset="-127"/>
              </a:rPr>
              <a:t>외국어 시험은 학과에서 인정 시 사전이용 가능</a:t>
            </a:r>
            <a:endParaRPr lang="en-US" altLang="ko-KR" sz="1400" kern="8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400" kern="800" dirty="0">
                <a:latin typeface="맑은 고딕" pitchFamily="50" charset="-127"/>
                <a:ea typeface="맑은 고딕" pitchFamily="50" charset="-127"/>
              </a:rPr>
              <a:t>접수 시기 </a:t>
            </a:r>
            <a:r>
              <a:rPr lang="en-US" altLang="ko-KR" sz="1400" kern="8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400" kern="800" dirty="0">
                <a:latin typeface="맑은 고딕" pitchFamily="50" charset="-127"/>
                <a:ea typeface="맑은 고딕" pitchFamily="50" charset="-127"/>
              </a:rPr>
              <a:t>종합시험 응시원서 접수와 동시</a:t>
            </a:r>
            <a:endParaRPr lang="en-US" altLang="ko-KR" sz="1400" kern="8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400" kern="800" dirty="0">
                <a:latin typeface="맑은 고딕" pitchFamily="50" charset="-127"/>
                <a:ea typeface="맑은 고딕" pitchFamily="50" charset="-127"/>
              </a:rPr>
              <a:t>시험 일시 </a:t>
            </a:r>
            <a:r>
              <a:rPr lang="en-US" altLang="ko-KR" sz="1400" kern="8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400" kern="800" dirty="0">
                <a:latin typeface="맑은 고딕" pitchFamily="50" charset="-127"/>
                <a:ea typeface="맑은 고딕" pitchFamily="50" charset="-127"/>
              </a:rPr>
              <a:t>종합시험 시행 기간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중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학과에서 정함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모서리가 둥근 직사각형 44"/>
          <p:cNvSpPr/>
          <p:nvPr/>
        </p:nvSpPr>
        <p:spPr>
          <a:xfrm>
            <a:off x="313754" y="866620"/>
            <a:ext cx="2848970" cy="357190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dirty="0"/>
              <a:t>외국어</a:t>
            </a:r>
            <a:r>
              <a:rPr lang="en-US" altLang="ko-KR" sz="1700" b="1" dirty="0"/>
              <a:t>(</a:t>
            </a:r>
            <a:r>
              <a:rPr lang="ko-KR" altLang="en-US" sz="1700" b="1" dirty="0"/>
              <a:t>영어</a:t>
            </a:r>
            <a:r>
              <a:rPr lang="en-US" altLang="ko-KR" sz="1700" b="1" dirty="0"/>
              <a:t>, </a:t>
            </a:r>
            <a:r>
              <a:rPr lang="ko-KR" altLang="en-US" sz="1700" b="1" dirty="0"/>
              <a:t>한국어</a:t>
            </a:r>
            <a:r>
              <a:rPr lang="en-US" altLang="ko-KR" sz="1700" b="1" dirty="0"/>
              <a:t>)</a:t>
            </a:r>
            <a:r>
              <a:rPr lang="ko-KR" altLang="en-US" sz="1700" b="1" dirty="0"/>
              <a:t>시험</a:t>
            </a:r>
          </a:p>
        </p:txBody>
      </p:sp>
    </p:spTree>
    <p:extLst>
      <p:ext uri="{BB962C8B-B14F-4D97-AF65-F5344CB8AC3E}">
        <p14:creationId xmlns:p14="http://schemas.microsoft.com/office/powerpoint/2010/main" val="2464568050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ko-KR" altLang="en-US" sz="2300" dirty="0"/>
              <a:t>자격시험</a:t>
            </a:r>
          </a:p>
        </p:txBody>
      </p:sp>
      <p:sp>
        <p:nvSpPr>
          <p:cNvPr id="1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820472" y="6448253"/>
            <a:ext cx="375780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22</a:t>
            </a:fld>
            <a:endParaRPr lang="ko-KR" altLang="en-US" dirty="0"/>
          </a:p>
        </p:txBody>
      </p:sp>
      <p:sp>
        <p:nvSpPr>
          <p:cNvPr id="21" name="모서리가 둥근 직사각형 4"/>
          <p:cNvSpPr/>
          <p:nvPr/>
        </p:nvSpPr>
        <p:spPr>
          <a:xfrm>
            <a:off x="285720" y="980730"/>
            <a:ext cx="8572560" cy="5465747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/>
          </a:p>
          <a:p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   </a:t>
            </a:r>
            <a:endParaRPr lang="ko-KR" altLang="en-US" sz="1200" dirty="0"/>
          </a:p>
        </p:txBody>
      </p:sp>
      <p:sp>
        <p:nvSpPr>
          <p:cNvPr id="23" name="Text Box 13"/>
          <p:cNvSpPr txBox="1">
            <a:spLocks noChangeArrowheads="1"/>
          </p:cNvSpPr>
          <p:nvPr/>
        </p:nvSpPr>
        <p:spPr bwMode="auto">
          <a:xfrm>
            <a:off x="395536" y="1114174"/>
            <a:ext cx="8358246" cy="65864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시행시기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600" kern="900" dirty="0">
                <a:latin typeface="맑은 고딕" pitchFamily="50" charset="-127"/>
                <a:ea typeface="맑은 고딕" pitchFamily="50" charset="-127"/>
              </a:rPr>
              <a:t>매년 </a:t>
            </a:r>
            <a:r>
              <a:rPr lang="en-US" altLang="ko-KR" sz="1600" kern="900" dirty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600" kern="900" dirty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600" kern="900" dirty="0">
                <a:latin typeface="맑은 고딕" pitchFamily="50" charset="-127"/>
                <a:ea typeface="맑은 고딕" pitchFamily="50" charset="-127"/>
              </a:rPr>
              <a:t>, 9</a:t>
            </a:r>
            <a:r>
              <a:rPr lang="ko-KR" altLang="en-US" sz="1600" kern="900" dirty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600" kern="9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kern="900" dirty="0">
                <a:latin typeface="맑은 고딕" pitchFamily="50" charset="-127"/>
                <a:ea typeface="맑은 고딕" pitchFamily="50" charset="-127"/>
              </a:rPr>
              <a:t>연</a:t>
            </a:r>
            <a:r>
              <a:rPr lang="en-US" altLang="ko-KR" sz="1600" kern="900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600" kern="900" dirty="0">
                <a:latin typeface="맑은 고딕" pitchFamily="50" charset="-127"/>
                <a:ea typeface="맑은 고딕" pitchFamily="50" charset="-127"/>
              </a:rPr>
              <a:t>회</a:t>
            </a:r>
            <a:r>
              <a:rPr lang="en-US" altLang="ko-KR" sz="1600" kern="9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177800" indent="-177800" fontAlgn="auto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600" kern="900" dirty="0">
                <a:latin typeface="맑은 고딕" pitchFamily="50" charset="-127"/>
                <a:ea typeface="맑은 고딕" pitchFamily="50" charset="-127"/>
              </a:rPr>
              <a:t>석사</a:t>
            </a:r>
            <a:r>
              <a:rPr lang="en-US" altLang="ko-KR" sz="1600" kern="900" dirty="0">
                <a:latin typeface="맑은 고딕" pitchFamily="50" charset="-127"/>
                <a:ea typeface="맑은 고딕" pitchFamily="50" charset="-127"/>
              </a:rPr>
              <a:t> </a:t>
            </a:r>
          </a:p>
        </p:txBody>
      </p:sp>
      <p:sp>
        <p:nvSpPr>
          <p:cNvPr id="22" name="모서리가 둥근 직사각형 44"/>
          <p:cNvSpPr/>
          <p:nvPr/>
        </p:nvSpPr>
        <p:spPr>
          <a:xfrm>
            <a:off x="500034" y="839562"/>
            <a:ext cx="2171328" cy="35719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dirty="0">
                <a:latin typeface="휴먼모음T" pitchFamily="18" charset="-127"/>
                <a:ea typeface="휴먼모음T" pitchFamily="18" charset="-127"/>
              </a:rPr>
              <a:t>종  합  시  험</a:t>
            </a: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8680806"/>
              </p:ext>
            </p:extLst>
          </p:nvPr>
        </p:nvGraphicFramePr>
        <p:xfrm>
          <a:off x="611560" y="1772816"/>
          <a:ext cx="8064896" cy="128016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152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12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60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+mn-lt"/>
                        </a:rPr>
                        <a:t>자격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0" dirty="0">
                          <a:latin typeface="+mn-lt"/>
                        </a:rPr>
                        <a:t>3</a:t>
                      </a:r>
                      <a:r>
                        <a:rPr lang="ko-KR" altLang="en-US" sz="1200" b="0" dirty="0">
                          <a:latin typeface="+mn-lt"/>
                        </a:rPr>
                        <a:t>학기 이상 정규등록</a:t>
                      </a:r>
                      <a:r>
                        <a:rPr lang="en-US" altLang="ko-KR" sz="1200" b="0" dirty="0">
                          <a:latin typeface="+mn-lt"/>
                        </a:rPr>
                        <a:t>(</a:t>
                      </a:r>
                      <a:r>
                        <a:rPr lang="ko-KR" altLang="en-US" sz="1200" b="0" dirty="0">
                          <a:latin typeface="+mn-lt"/>
                        </a:rPr>
                        <a:t>예정</a:t>
                      </a:r>
                      <a:r>
                        <a:rPr lang="en-US" altLang="ko-KR" sz="1200" b="0" dirty="0">
                          <a:latin typeface="+mn-lt"/>
                        </a:rPr>
                        <a:t>), 18</a:t>
                      </a:r>
                      <a:r>
                        <a:rPr lang="ko-KR" altLang="en-US" sz="1200" b="0" dirty="0">
                          <a:latin typeface="+mn-lt"/>
                        </a:rPr>
                        <a:t>학점 이상 취득</a:t>
                      </a:r>
                      <a:r>
                        <a:rPr lang="en-US" altLang="ko-KR" sz="1200" b="0" dirty="0">
                          <a:latin typeface="+mn-lt"/>
                        </a:rPr>
                        <a:t>, </a:t>
                      </a:r>
                      <a:r>
                        <a:rPr lang="ko-KR" altLang="en-US" sz="1200" b="0" dirty="0">
                          <a:latin typeface="+mn-lt"/>
                        </a:rPr>
                        <a:t>평점평균 </a:t>
                      </a:r>
                      <a:r>
                        <a:rPr lang="en-US" altLang="ko-KR" sz="1200" b="0" dirty="0">
                          <a:latin typeface="+mn-lt"/>
                        </a:rPr>
                        <a:t>3.0 </a:t>
                      </a:r>
                      <a:r>
                        <a:rPr lang="ko-KR" altLang="en-US" sz="1200" b="0" dirty="0">
                          <a:latin typeface="+mn-lt"/>
                        </a:rPr>
                        <a:t>이상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0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+mn-lt"/>
                        </a:rPr>
                        <a:t>과목수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b="0" dirty="0">
                          <a:latin typeface="+mn-lt"/>
                        </a:rPr>
                        <a:t>학과에서 정하는 과목으로</a:t>
                      </a:r>
                      <a:r>
                        <a:rPr lang="en-US" altLang="ko-KR" sz="1200" b="0" dirty="0">
                          <a:latin typeface="+mn-lt"/>
                        </a:rPr>
                        <a:t>, </a:t>
                      </a:r>
                      <a:r>
                        <a:rPr lang="ko-KR" altLang="en-US" sz="1200" b="0" dirty="0">
                          <a:latin typeface="+mn-lt"/>
                        </a:rPr>
                        <a:t>전체 </a:t>
                      </a:r>
                      <a:r>
                        <a:rPr lang="en-US" altLang="ko-KR" sz="1200" b="0" dirty="0">
                          <a:latin typeface="+mn-lt"/>
                        </a:rPr>
                        <a:t>2</a:t>
                      </a:r>
                      <a:r>
                        <a:rPr lang="ko-KR" altLang="en-US" sz="1200" b="0" dirty="0">
                          <a:latin typeface="+mn-lt"/>
                        </a:rPr>
                        <a:t>과목</a:t>
                      </a:r>
                      <a:r>
                        <a:rPr lang="en-US" altLang="ko-KR" sz="1200" b="0" dirty="0">
                          <a:latin typeface="+mn-lt"/>
                        </a:rPr>
                        <a:t>(</a:t>
                      </a:r>
                      <a:r>
                        <a:rPr lang="ko-KR" altLang="en-US" sz="1200" b="0" dirty="0">
                          <a:latin typeface="+mn-lt"/>
                        </a:rPr>
                        <a:t>기초공통 및 전공과목</a:t>
                      </a:r>
                      <a:r>
                        <a:rPr lang="en-US" altLang="ko-KR" sz="1200" b="0" dirty="0">
                          <a:latin typeface="+mn-lt"/>
                        </a:rPr>
                        <a:t>) </a:t>
                      </a:r>
                      <a:r>
                        <a:rPr lang="ko-KR" altLang="en-US" sz="1200" b="0" dirty="0">
                          <a:latin typeface="+mn-lt"/>
                        </a:rPr>
                        <a:t>이하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0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+mn-lt"/>
                        </a:rPr>
                        <a:t>합격기준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b="0" dirty="0">
                          <a:latin typeface="+mn-lt"/>
                        </a:rPr>
                        <a:t>각 과목 </a:t>
                      </a:r>
                      <a:r>
                        <a:rPr lang="en-US" altLang="ko-KR" sz="1200" b="0" dirty="0">
                          <a:latin typeface="+mn-lt"/>
                        </a:rPr>
                        <a:t>70</a:t>
                      </a:r>
                      <a:r>
                        <a:rPr lang="ko-KR" altLang="en-US" sz="1200" b="0" dirty="0">
                          <a:latin typeface="+mn-lt"/>
                        </a:rPr>
                        <a:t>점 이상</a:t>
                      </a:r>
                      <a:r>
                        <a:rPr lang="en-US" altLang="ko-KR" sz="1200" b="0" dirty="0">
                          <a:latin typeface="+mn-lt"/>
                        </a:rPr>
                        <a:t>(</a:t>
                      </a:r>
                      <a:r>
                        <a:rPr lang="ko-KR" altLang="en-US" sz="1200" b="0" dirty="0">
                          <a:latin typeface="+mn-lt"/>
                        </a:rPr>
                        <a:t>각 과목별 합격을 인정함</a:t>
                      </a:r>
                      <a:r>
                        <a:rPr lang="en-US" altLang="ko-KR" sz="1200" b="0" dirty="0">
                          <a:latin typeface="+mn-lt"/>
                        </a:rPr>
                        <a:t>)</a:t>
                      </a:r>
                      <a:endParaRPr lang="ko-KR" altLang="en-US" sz="12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3928"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200" b="0" dirty="0">
                          <a:latin typeface="+mn-lt"/>
                        </a:rPr>
                        <a:t>★ 입학일로부터 석사학위논문 청구 전까지 국내외 저명학술지에 </a:t>
                      </a:r>
                      <a:r>
                        <a:rPr lang="en-US" altLang="ko-KR" sz="1200" b="0" dirty="0">
                          <a:latin typeface="+mn-lt"/>
                        </a:rPr>
                        <a:t>&lt;</a:t>
                      </a:r>
                      <a:r>
                        <a:rPr lang="ko-KR" altLang="en-US" sz="1200" b="0" dirty="0">
                          <a:latin typeface="+mn-lt"/>
                        </a:rPr>
                        <a:t>별표</a:t>
                      </a:r>
                      <a:r>
                        <a:rPr lang="en-US" altLang="ko-KR" sz="1200" b="0" dirty="0">
                          <a:latin typeface="+mn-lt"/>
                        </a:rPr>
                        <a:t>1&gt;</a:t>
                      </a:r>
                      <a:r>
                        <a:rPr lang="ko-KR" altLang="en-US" sz="1200" b="0" dirty="0">
                          <a:latin typeface="+mn-lt"/>
                        </a:rPr>
                        <a:t>과 같이 논문을 게재한 경우</a:t>
                      </a:r>
                      <a:r>
                        <a:rPr lang="en-US" altLang="ko-KR" sz="1200" b="0" dirty="0">
                          <a:latin typeface="+mn-lt"/>
                        </a:rPr>
                        <a:t>,</a:t>
                      </a:r>
                    </a:p>
                    <a:p>
                      <a:pPr latinLnBrk="1"/>
                      <a:r>
                        <a:rPr lang="en-US" altLang="ko-KR" sz="1200" b="0" dirty="0">
                          <a:latin typeface="+mn-lt"/>
                        </a:rPr>
                        <a:t>   </a:t>
                      </a:r>
                      <a:r>
                        <a:rPr lang="ko-KR" altLang="en-US" sz="1200" b="0" dirty="0">
                          <a:latin typeface="+mn-lt"/>
                        </a:rPr>
                        <a:t> 종합시험을 합격한 것으로 인정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395536" y="3021786"/>
            <a:ext cx="8358246" cy="14219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600" kern="900" dirty="0">
                <a:latin typeface="맑은 고딕" pitchFamily="50" charset="-127"/>
                <a:ea typeface="맑은 고딕" pitchFamily="50" charset="-127"/>
              </a:rPr>
              <a:t>박사</a:t>
            </a:r>
            <a:endParaRPr lang="en-US" altLang="ko-KR" sz="1600" kern="900" dirty="0">
              <a:latin typeface="맑은 고딕" pitchFamily="50" charset="-127"/>
              <a:ea typeface="맑은 고딕" pitchFamily="50" charset="-127"/>
            </a:endParaRPr>
          </a:p>
          <a:p>
            <a:pPr marL="635000" lvl="1" indent="-177800"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ko-KR" altLang="en-US" sz="1400" kern="900" dirty="0">
                <a:latin typeface="맑은 고딕" pitchFamily="50" charset="-127"/>
                <a:ea typeface="맑은 고딕" pitchFamily="50" charset="-127"/>
              </a:rPr>
              <a:t>종합시험을 부과하는 대신에 입학일로부터 박사학위논문 청구 전까지 국내외</a:t>
            </a:r>
            <a:r>
              <a:rPr lang="en-US" altLang="ko-KR" sz="1400" kern="9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kern="900" dirty="0">
                <a:latin typeface="맑은 고딕" pitchFamily="50" charset="-127"/>
                <a:ea typeface="맑은 고딕" pitchFamily="50" charset="-127"/>
              </a:rPr>
              <a:t>저명 학술지에 논문게재를 원칙으로 하며</a:t>
            </a:r>
            <a:r>
              <a:rPr lang="en-US" altLang="ko-KR" sz="1400" kern="9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kern="900" dirty="0">
                <a:latin typeface="맑은 고딕" pitchFamily="50" charset="-127"/>
                <a:ea typeface="맑은 고딕" pitchFamily="50" charset="-127"/>
              </a:rPr>
              <a:t>학과별 논문게재 요건은 </a:t>
            </a:r>
            <a:r>
              <a:rPr lang="en-US" altLang="ko-KR" sz="1400" kern="900" dirty="0">
                <a:latin typeface="맑은 고딕" pitchFamily="50" charset="-127"/>
                <a:ea typeface="맑은 고딕" pitchFamily="50" charset="-127"/>
              </a:rPr>
              <a:t>&lt;</a:t>
            </a:r>
            <a:r>
              <a:rPr lang="ko-KR" altLang="en-US" sz="1400" kern="900" dirty="0">
                <a:latin typeface="맑은 고딕" pitchFamily="50" charset="-127"/>
                <a:ea typeface="맑은 고딕" pitchFamily="50" charset="-127"/>
              </a:rPr>
              <a:t>별표</a:t>
            </a:r>
            <a:r>
              <a:rPr lang="en-US" altLang="ko-KR" sz="1400" kern="900" dirty="0">
                <a:latin typeface="맑은 고딕" pitchFamily="50" charset="-127"/>
                <a:ea typeface="맑은 고딕" pitchFamily="50" charset="-127"/>
              </a:rPr>
              <a:t>1&gt; </a:t>
            </a:r>
            <a:r>
              <a:rPr lang="ko-KR" altLang="en-US" sz="1400" kern="900" dirty="0">
                <a:latin typeface="맑은 고딕" pitchFamily="50" charset="-127"/>
                <a:ea typeface="맑은 고딕" pitchFamily="50" charset="-127"/>
              </a:rPr>
              <a:t>참고</a:t>
            </a:r>
            <a:endParaRPr lang="en-US" altLang="ko-KR" sz="1400" kern="900" dirty="0">
              <a:latin typeface="맑은 고딕" pitchFamily="50" charset="-127"/>
              <a:ea typeface="맑은 고딕" pitchFamily="50" charset="-127"/>
            </a:endParaRPr>
          </a:p>
          <a:p>
            <a:pPr marL="635000" lvl="1" indent="-177800"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ko-KR" altLang="en-US" sz="1400" kern="900" dirty="0">
                <a:latin typeface="맑은 고딕" pitchFamily="50" charset="-127"/>
                <a:ea typeface="맑은 고딕" pitchFamily="50" charset="-127"/>
              </a:rPr>
              <a:t>단</a:t>
            </a:r>
            <a:r>
              <a:rPr lang="en-US" altLang="ko-KR" sz="1400" kern="9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kern="900" dirty="0">
                <a:latin typeface="맑은 고딕" pitchFamily="50" charset="-127"/>
                <a:ea typeface="맑은 고딕" pitchFamily="50" charset="-127"/>
              </a:rPr>
              <a:t>학술지 논문게재가 어려운 학생은 지도교수</a:t>
            </a:r>
            <a:r>
              <a:rPr lang="en-US" altLang="ko-KR" sz="1400" kern="9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kern="900" dirty="0">
                <a:latin typeface="맑은 고딕" pitchFamily="50" charset="-127"/>
                <a:ea typeface="맑은 고딕" pitchFamily="50" charset="-127"/>
              </a:rPr>
              <a:t>학과장의 승인을 통해 아래와 같이 종합시험에 응시하여 합격하면 됨</a:t>
            </a:r>
            <a:endParaRPr lang="en-US" altLang="ko-KR" sz="1400" kern="90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5248440"/>
              </p:ext>
            </p:extLst>
          </p:nvPr>
        </p:nvGraphicFramePr>
        <p:xfrm>
          <a:off x="611560" y="4430986"/>
          <a:ext cx="8064896" cy="13716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88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527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6824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+mn-lt"/>
                        </a:rPr>
                        <a:t>자격</a:t>
                      </a:r>
                      <a:endParaRPr lang="ko-KR" altLang="en-US" sz="1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+mn-lt"/>
                        </a:rPr>
                        <a:t>박사</a:t>
                      </a:r>
                      <a:endParaRPr lang="ko-KR" altLang="en-US" sz="1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0" dirty="0">
                          <a:latin typeface="+mn-lt"/>
                        </a:rPr>
                        <a:t>4</a:t>
                      </a:r>
                      <a:r>
                        <a:rPr lang="ko-KR" altLang="en-US" sz="1200" b="0" dirty="0">
                          <a:latin typeface="+mn-lt"/>
                        </a:rPr>
                        <a:t>학기 이상 정규등록</a:t>
                      </a:r>
                      <a:r>
                        <a:rPr lang="en-US" altLang="ko-KR" sz="1200" b="0" dirty="0">
                          <a:latin typeface="+mn-lt"/>
                        </a:rPr>
                        <a:t>(</a:t>
                      </a:r>
                      <a:r>
                        <a:rPr lang="ko-KR" altLang="en-US" sz="1200" b="0" dirty="0">
                          <a:latin typeface="+mn-lt"/>
                        </a:rPr>
                        <a:t>예정</a:t>
                      </a:r>
                      <a:r>
                        <a:rPr lang="en-US" altLang="ko-KR" sz="1200" b="0" dirty="0">
                          <a:latin typeface="+mn-lt"/>
                        </a:rPr>
                        <a:t>), 27</a:t>
                      </a:r>
                      <a:r>
                        <a:rPr lang="ko-KR" altLang="en-US" sz="1200" b="0" dirty="0">
                          <a:latin typeface="+mn-lt"/>
                        </a:rPr>
                        <a:t>학점 이상 취득</a:t>
                      </a:r>
                      <a:r>
                        <a:rPr lang="en-US" altLang="ko-KR" sz="1200" b="0" dirty="0">
                          <a:latin typeface="+mn-lt"/>
                        </a:rPr>
                        <a:t>, </a:t>
                      </a:r>
                      <a:r>
                        <a:rPr lang="ko-KR" altLang="en-US" sz="1200" b="0" dirty="0">
                          <a:latin typeface="+mn-lt"/>
                        </a:rPr>
                        <a:t>평점평균 </a:t>
                      </a:r>
                      <a:r>
                        <a:rPr lang="en-US" altLang="ko-KR" sz="1200" b="0" dirty="0">
                          <a:latin typeface="+mn-lt"/>
                        </a:rPr>
                        <a:t>3.0 </a:t>
                      </a:r>
                      <a:r>
                        <a:rPr lang="ko-KR" altLang="en-US" sz="1200" b="0" dirty="0">
                          <a:latin typeface="+mn-lt"/>
                        </a:rPr>
                        <a:t>이상</a:t>
                      </a:r>
                      <a:endParaRPr lang="ko-KR" altLang="en-US" sz="1200" b="0" dirty="0">
                        <a:latin typeface="+mn-lt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682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lt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+mn-lt"/>
                        </a:rPr>
                        <a:t>석</a:t>
                      </a:r>
                      <a:r>
                        <a:rPr lang="en-US" altLang="ko-KR" sz="1200" b="1" dirty="0">
                          <a:latin typeface="+mn-lt"/>
                        </a:rPr>
                        <a:t>·</a:t>
                      </a:r>
                      <a:r>
                        <a:rPr lang="ko-KR" altLang="en-US" sz="1200" b="1" dirty="0">
                          <a:latin typeface="+mn-lt"/>
                        </a:rPr>
                        <a:t>박사통합</a:t>
                      </a:r>
                      <a:endParaRPr lang="ko-KR" altLang="en-US" sz="1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0" dirty="0">
                          <a:latin typeface="+mn-lt"/>
                        </a:rPr>
                        <a:t>5</a:t>
                      </a:r>
                      <a:r>
                        <a:rPr lang="ko-KR" altLang="en-US" sz="1200" b="0" dirty="0">
                          <a:latin typeface="+mn-lt"/>
                        </a:rPr>
                        <a:t>학기 이상</a:t>
                      </a:r>
                      <a:r>
                        <a:rPr lang="en-US" altLang="ko-KR" sz="1200" b="0" dirty="0">
                          <a:latin typeface="+mn-lt"/>
                        </a:rPr>
                        <a:t>(3</a:t>
                      </a:r>
                      <a:r>
                        <a:rPr lang="ko-KR" altLang="en-US" sz="1200" b="0" dirty="0">
                          <a:latin typeface="+mn-lt"/>
                        </a:rPr>
                        <a:t>학기 입학자는 </a:t>
                      </a:r>
                      <a:r>
                        <a:rPr lang="en-US" altLang="ko-KR" sz="1200" b="0" dirty="0">
                          <a:latin typeface="+mn-lt"/>
                        </a:rPr>
                        <a:t>3</a:t>
                      </a:r>
                      <a:r>
                        <a:rPr lang="ko-KR" altLang="en-US" sz="1200" b="0" dirty="0">
                          <a:latin typeface="+mn-lt"/>
                        </a:rPr>
                        <a:t>개 학기 이상</a:t>
                      </a:r>
                      <a:r>
                        <a:rPr lang="en-US" altLang="ko-KR" sz="1200" b="0" dirty="0">
                          <a:latin typeface="+mn-lt"/>
                        </a:rPr>
                        <a:t>) </a:t>
                      </a:r>
                      <a:r>
                        <a:rPr lang="ko-KR" altLang="en-US" sz="1200" b="0" dirty="0">
                          <a:latin typeface="+mn-lt"/>
                        </a:rPr>
                        <a:t>정규등록</a:t>
                      </a:r>
                      <a:r>
                        <a:rPr lang="en-US" altLang="ko-KR" sz="1200" b="0" dirty="0">
                          <a:latin typeface="+mn-lt"/>
                        </a:rPr>
                        <a:t>(</a:t>
                      </a:r>
                      <a:r>
                        <a:rPr lang="ko-KR" altLang="en-US" sz="1200" b="0" dirty="0">
                          <a:latin typeface="+mn-lt"/>
                        </a:rPr>
                        <a:t>예정</a:t>
                      </a:r>
                      <a:r>
                        <a:rPr lang="en-US" altLang="ko-KR" sz="1200" b="0" dirty="0">
                          <a:latin typeface="+mn-lt"/>
                        </a:rPr>
                        <a:t>), </a:t>
                      </a:r>
                      <a:r>
                        <a:rPr lang="ko-KR" altLang="en-US" sz="1200" b="0" dirty="0">
                          <a:latin typeface="+mn-lt"/>
                        </a:rPr>
                        <a:t>평점평균 </a:t>
                      </a:r>
                      <a:r>
                        <a:rPr lang="en-US" altLang="ko-KR" sz="1200" b="0" dirty="0">
                          <a:latin typeface="+mn-lt"/>
                        </a:rPr>
                        <a:t>3.0 </a:t>
                      </a:r>
                      <a:r>
                        <a:rPr lang="ko-KR" altLang="en-US" sz="1200" b="0" dirty="0">
                          <a:latin typeface="+mn-lt"/>
                        </a:rPr>
                        <a:t>이상</a:t>
                      </a:r>
                      <a:endParaRPr lang="ko-KR" altLang="en-US" sz="1200" b="0" dirty="0">
                        <a:latin typeface="+mn-lt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682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lt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+mn-lt"/>
                        </a:rPr>
                        <a:t>수료생</a:t>
                      </a:r>
                      <a:endParaRPr lang="ko-KR" altLang="en-US" sz="1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b="0" dirty="0">
                          <a:latin typeface="+mn-lt"/>
                        </a:rPr>
                        <a:t>연구등록을 </a:t>
                      </a:r>
                      <a:r>
                        <a:rPr lang="ko-KR" altLang="en-US" sz="1200" b="0" dirty="0" err="1">
                          <a:latin typeface="+mn-lt"/>
                        </a:rPr>
                        <a:t>필한</a:t>
                      </a:r>
                      <a:r>
                        <a:rPr lang="ko-KR" altLang="en-US" sz="1200" b="0" dirty="0">
                          <a:latin typeface="+mn-lt"/>
                        </a:rPr>
                        <a:t> 자</a:t>
                      </a:r>
                      <a:endParaRPr lang="ko-KR" altLang="en-US" sz="1200" b="0" dirty="0">
                        <a:latin typeface="+mn-lt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682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+mn-lt"/>
                        </a:rPr>
                        <a:t>과목수</a:t>
                      </a:r>
                      <a:endParaRPr lang="ko-KR" altLang="en-US" sz="1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b="0" dirty="0">
                          <a:latin typeface="+mn-lt"/>
                        </a:rPr>
                        <a:t>학과에서 정하는 과목으로</a:t>
                      </a:r>
                      <a:r>
                        <a:rPr lang="en-US" altLang="ko-KR" sz="1200" b="0" dirty="0">
                          <a:latin typeface="+mn-lt"/>
                        </a:rPr>
                        <a:t>, </a:t>
                      </a:r>
                      <a:r>
                        <a:rPr lang="ko-KR" altLang="en-US" sz="1200" b="0" dirty="0">
                          <a:latin typeface="+mn-lt"/>
                        </a:rPr>
                        <a:t>전체 </a:t>
                      </a:r>
                      <a:r>
                        <a:rPr lang="en-US" altLang="ko-KR" sz="1200" b="0" dirty="0">
                          <a:latin typeface="+mn-lt"/>
                        </a:rPr>
                        <a:t>3</a:t>
                      </a:r>
                      <a:r>
                        <a:rPr lang="ko-KR" altLang="en-US" sz="1200" b="0" dirty="0">
                          <a:latin typeface="+mn-lt"/>
                        </a:rPr>
                        <a:t>과목</a:t>
                      </a:r>
                      <a:r>
                        <a:rPr lang="en-US" altLang="ko-KR" sz="1200" b="0" dirty="0">
                          <a:latin typeface="+mn-lt"/>
                        </a:rPr>
                        <a:t>(</a:t>
                      </a:r>
                      <a:r>
                        <a:rPr lang="ko-KR" altLang="en-US" sz="1200" b="0" dirty="0">
                          <a:latin typeface="+mn-lt"/>
                        </a:rPr>
                        <a:t>기초공통 및 전공과목</a:t>
                      </a:r>
                      <a:r>
                        <a:rPr lang="en-US" altLang="ko-KR" sz="1200" b="0" dirty="0">
                          <a:latin typeface="+mn-lt"/>
                        </a:rPr>
                        <a:t>) </a:t>
                      </a:r>
                      <a:r>
                        <a:rPr lang="ko-KR" altLang="en-US" sz="1200" b="0" dirty="0">
                          <a:latin typeface="+mn-lt"/>
                        </a:rPr>
                        <a:t>이하</a:t>
                      </a:r>
                      <a:endParaRPr lang="ko-KR" altLang="en-US" sz="1200" b="0" dirty="0">
                        <a:latin typeface="+mn-lt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682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+mn-lt"/>
                        </a:rPr>
                        <a:t>합격기준</a:t>
                      </a:r>
                      <a:endParaRPr lang="ko-KR" altLang="en-US" sz="1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b="0" dirty="0">
                          <a:latin typeface="+mn-lt"/>
                        </a:rPr>
                        <a:t>각 과목 </a:t>
                      </a:r>
                      <a:r>
                        <a:rPr lang="en-US" altLang="ko-KR" sz="1200" b="0" dirty="0">
                          <a:latin typeface="+mn-lt"/>
                        </a:rPr>
                        <a:t>70</a:t>
                      </a:r>
                      <a:r>
                        <a:rPr lang="ko-KR" altLang="en-US" sz="1200" b="0" dirty="0">
                          <a:latin typeface="+mn-lt"/>
                        </a:rPr>
                        <a:t>점 이상</a:t>
                      </a:r>
                      <a:r>
                        <a:rPr lang="en-US" altLang="ko-KR" sz="1200" b="0" dirty="0">
                          <a:latin typeface="+mn-lt"/>
                        </a:rPr>
                        <a:t>(</a:t>
                      </a:r>
                      <a:r>
                        <a:rPr lang="ko-KR" altLang="en-US" sz="1200" b="0" dirty="0">
                          <a:latin typeface="+mn-lt"/>
                        </a:rPr>
                        <a:t>각 과목별 합격을 인정함</a:t>
                      </a:r>
                      <a:r>
                        <a:rPr lang="en-US" altLang="ko-KR" sz="1200" b="0" dirty="0">
                          <a:latin typeface="+mn-lt"/>
                        </a:rPr>
                        <a:t>)</a:t>
                      </a:r>
                      <a:endParaRPr lang="ko-KR" altLang="en-US" sz="1200" b="0" dirty="0">
                        <a:latin typeface="+mn-lt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Text Box 13"/>
          <p:cNvSpPr txBox="1">
            <a:spLocks noChangeArrowheads="1"/>
          </p:cNvSpPr>
          <p:nvPr/>
        </p:nvSpPr>
        <p:spPr bwMode="auto">
          <a:xfrm>
            <a:off x="359793" y="5813804"/>
            <a:ext cx="8358246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500" kern="900" dirty="0">
                <a:latin typeface="맑은 고딕" pitchFamily="50" charset="-127"/>
                <a:ea typeface="맑은 고딕" pitchFamily="50" charset="-127"/>
              </a:rPr>
              <a:t>재학 중 종합시험 해당 교과목을 수강하여 </a:t>
            </a:r>
            <a:r>
              <a:rPr lang="en-US" altLang="ko-KR" sz="1500" kern="900" dirty="0">
                <a:latin typeface="맑은 고딕" pitchFamily="50" charset="-127"/>
                <a:ea typeface="맑은 고딕" pitchFamily="50" charset="-127"/>
              </a:rPr>
              <a:t>A0 </a:t>
            </a:r>
            <a:r>
              <a:rPr lang="ko-KR" altLang="en-US" sz="1500" kern="900" dirty="0">
                <a:latin typeface="맑은 고딕" pitchFamily="50" charset="-127"/>
                <a:ea typeface="맑은 고딕" pitchFamily="50" charset="-127"/>
              </a:rPr>
              <a:t>학점 이상을 취득한 경우</a:t>
            </a:r>
            <a:r>
              <a:rPr lang="en-US" altLang="ko-KR" sz="1500" kern="9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500" kern="900" dirty="0">
                <a:latin typeface="맑은 고딕" pitchFamily="50" charset="-127"/>
                <a:ea typeface="맑은 고딕" pitchFamily="50" charset="-127"/>
              </a:rPr>
              <a:t>해당 과목 종합시험은 합격한 것으로 인정 </a:t>
            </a:r>
            <a:r>
              <a:rPr lang="en-US" altLang="ko-KR" sz="1500" kern="900" dirty="0">
                <a:latin typeface="맑은 고딕" pitchFamily="50" charset="-127"/>
                <a:ea typeface="맑은 고딕" pitchFamily="50" charset="-127"/>
              </a:rPr>
              <a:t>(※ </a:t>
            </a:r>
            <a:r>
              <a:rPr lang="ko-KR" altLang="en-US" sz="1500" kern="900" dirty="0">
                <a:latin typeface="맑은 고딕" pitchFamily="50" charset="-127"/>
                <a:ea typeface="맑은 고딕" pitchFamily="50" charset="-127"/>
              </a:rPr>
              <a:t>단</a:t>
            </a:r>
            <a:r>
              <a:rPr lang="en-US" altLang="ko-KR" sz="1500" kern="9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500" kern="900" dirty="0">
                <a:latin typeface="맑은 고딕" pitchFamily="50" charset="-127"/>
                <a:ea typeface="맑은 고딕" pitchFamily="50" charset="-127"/>
              </a:rPr>
              <a:t>학과별 내규에 명시한 학과에 한하여 인정</a:t>
            </a:r>
            <a:r>
              <a:rPr lang="en-US" altLang="ko-KR" sz="1500" kern="900" dirty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ko-KR" altLang="en-US" sz="2300" dirty="0"/>
              <a:t>자격시험</a:t>
            </a:r>
          </a:p>
        </p:txBody>
      </p:sp>
      <p:sp>
        <p:nvSpPr>
          <p:cNvPr id="1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532440" y="6448253"/>
            <a:ext cx="663812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23</a:t>
            </a:fld>
            <a:endParaRPr lang="ko-KR" altLang="en-US" dirty="0"/>
          </a:p>
        </p:txBody>
      </p:sp>
      <p:sp>
        <p:nvSpPr>
          <p:cNvPr id="21" name="모서리가 둥근 직사각형 4"/>
          <p:cNvSpPr/>
          <p:nvPr/>
        </p:nvSpPr>
        <p:spPr>
          <a:xfrm>
            <a:off x="285720" y="980728"/>
            <a:ext cx="8572560" cy="5521532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/>
          </a:p>
          <a:p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   </a:t>
            </a:r>
            <a:endParaRPr lang="ko-KR" altLang="en-US" sz="1200" dirty="0"/>
          </a:p>
        </p:txBody>
      </p:sp>
      <p:sp>
        <p:nvSpPr>
          <p:cNvPr id="23" name="Text Box 13"/>
          <p:cNvSpPr txBox="1">
            <a:spLocks noChangeArrowheads="1"/>
          </p:cNvSpPr>
          <p:nvPr/>
        </p:nvSpPr>
        <p:spPr bwMode="auto">
          <a:xfrm>
            <a:off x="395536" y="1212665"/>
            <a:ext cx="8358246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en-US" altLang="ko-KR" sz="1600" kern="900" dirty="0">
                <a:latin typeface="맑은 고딕" pitchFamily="50" charset="-127"/>
                <a:ea typeface="맑은 고딕" pitchFamily="50" charset="-127"/>
              </a:rPr>
              <a:t>&lt;</a:t>
            </a:r>
            <a:r>
              <a:rPr lang="ko-KR" altLang="en-US" sz="1600" kern="900" dirty="0">
                <a:latin typeface="맑은 고딕" pitchFamily="50" charset="-127"/>
                <a:ea typeface="맑은 고딕" pitchFamily="50" charset="-127"/>
              </a:rPr>
              <a:t>별표</a:t>
            </a:r>
            <a:r>
              <a:rPr lang="en-US" altLang="ko-KR" sz="1600" kern="900" dirty="0">
                <a:latin typeface="맑은 고딕" pitchFamily="50" charset="-127"/>
                <a:ea typeface="맑은 고딕" pitchFamily="50" charset="-127"/>
              </a:rPr>
              <a:t>1&gt;</a:t>
            </a:r>
          </a:p>
        </p:txBody>
      </p:sp>
      <p:sp>
        <p:nvSpPr>
          <p:cNvPr id="22" name="모서리가 둥근 직사각형 44"/>
          <p:cNvSpPr/>
          <p:nvPr/>
        </p:nvSpPr>
        <p:spPr>
          <a:xfrm>
            <a:off x="500034" y="839562"/>
            <a:ext cx="2171328" cy="35719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dirty="0">
                <a:latin typeface="휴먼모음T" pitchFamily="18" charset="-127"/>
                <a:ea typeface="휴먼모음T" pitchFamily="18" charset="-127"/>
              </a:rPr>
              <a:t>종  합  시  험</a:t>
            </a:r>
          </a:p>
        </p:txBody>
      </p:sp>
      <p:sp>
        <p:nvSpPr>
          <p:cNvPr id="9" name="Text Box 13"/>
          <p:cNvSpPr txBox="1">
            <a:spLocks noChangeArrowheads="1"/>
          </p:cNvSpPr>
          <p:nvPr/>
        </p:nvSpPr>
        <p:spPr bwMode="auto">
          <a:xfrm>
            <a:off x="395536" y="6126321"/>
            <a:ext cx="8358246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900" dirty="0">
                <a:latin typeface="맑은 고딕" pitchFamily="50" charset="-127"/>
                <a:ea typeface="맑은 고딕" pitchFamily="50" charset="-127"/>
              </a:rPr>
              <a:t>※ </a:t>
            </a:r>
            <a:r>
              <a:rPr lang="ko-KR" altLang="en-US" sz="1200" kern="900" dirty="0">
                <a:latin typeface="맑은 고딕" pitchFamily="50" charset="-127"/>
                <a:ea typeface="맑은 고딕" pitchFamily="50" charset="-127"/>
              </a:rPr>
              <a:t>국내저명 학술지 </a:t>
            </a:r>
            <a:r>
              <a:rPr lang="en-US" altLang="ko-KR" sz="1200" kern="900" dirty="0">
                <a:latin typeface="맑은 고딕" pitchFamily="50" charset="-127"/>
                <a:ea typeface="맑은 고딕" pitchFamily="50" charset="-127"/>
              </a:rPr>
              <a:t>: KCI </a:t>
            </a:r>
            <a:r>
              <a:rPr lang="ko-KR" altLang="en-US" sz="1200" kern="900" dirty="0">
                <a:latin typeface="맑은 고딕" pitchFamily="50" charset="-127"/>
                <a:ea typeface="맑은 고딕" pitchFamily="50" charset="-127"/>
              </a:rPr>
              <a:t>등재지</a:t>
            </a:r>
            <a:r>
              <a:rPr lang="en-US" altLang="ko-KR" sz="1200" kern="9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kern="900" dirty="0">
                <a:latin typeface="맑은 고딕" pitchFamily="50" charset="-127"/>
                <a:ea typeface="맑은 고딕" pitchFamily="50" charset="-127"/>
              </a:rPr>
              <a:t>국제저명학술지 </a:t>
            </a:r>
            <a:r>
              <a:rPr lang="en-US" altLang="ko-KR" sz="1200" kern="9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kern="900" dirty="0">
                <a:latin typeface="맑은 고딕" pitchFamily="50" charset="-127"/>
                <a:ea typeface="맑은 고딕" pitchFamily="50" charset="-127"/>
              </a:rPr>
              <a:t>학과별 내규 기준                                    </a:t>
            </a:r>
            <a:r>
              <a:rPr lang="en-US" altLang="ko-KR" sz="1200" kern="9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kern="900" dirty="0" err="1">
                <a:latin typeface="맑은 고딕" pitchFamily="50" charset="-127"/>
                <a:ea typeface="맑은 고딕" pitchFamily="50" charset="-127"/>
              </a:rPr>
              <a:t>다음페이지</a:t>
            </a:r>
            <a:r>
              <a:rPr lang="ko-KR" altLang="en-US" sz="1200" kern="900" dirty="0">
                <a:latin typeface="맑은 고딕" pitchFamily="50" charset="-127"/>
                <a:ea typeface="맑은 고딕" pitchFamily="50" charset="-127"/>
              </a:rPr>
              <a:t> 이어서</a:t>
            </a:r>
            <a:r>
              <a:rPr lang="en-US" altLang="ko-KR" sz="1200" kern="900" dirty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7216935"/>
              </p:ext>
            </p:extLst>
          </p:nvPr>
        </p:nvGraphicFramePr>
        <p:xfrm>
          <a:off x="532494" y="1637343"/>
          <a:ext cx="7999946" cy="4218908"/>
        </p:xfrm>
        <a:graphic>
          <a:graphicData uri="http://schemas.openxmlformats.org/drawingml/2006/table">
            <a:tbl>
              <a:tblPr/>
              <a:tblGrid>
                <a:gridCol w="13364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337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61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36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551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</a:t>
                      </a:r>
                      <a:endParaRPr lang="ko-KR" altLang="en-US" sz="1000" b="1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</a:txBody>
                  <a:tcPr marL="41859" marR="41859" marT="20929" marB="2092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학과 </a:t>
                      </a:r>
                      <a:endParaRPr lang="ko-KR" altLang="en-US" sz="1000" b="1" kern="0" spc="-5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</a:txBody>
                  <a:tcPr marL="41859" marR="41859" marT="20929" marB="2092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석사 </a:t>
                      </a:r>
                      <a:endParaRPr lang="ko-KR" altLang="en-US" sz="1000" b="1" kern="0" spc="-5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</a:txBody>
                  <a:tcPr marL="41859" marR="41859" marT="20929" marB="2092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박사 </a:t>
                      </a:r>
                      <a:endParaRPr lang="ko-KR" altLang="en-US" sz="1000" b="1" kern="0" spc="-5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</a:txBody>
                  <a:tcPr marL="41859" marR="41859" marT="20929" marB="2092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420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Ⅰ 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</a:txBody>
                  <a:tcPr marL="41859" marR="41859" marT="20929" marB="2092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불교학과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인도철학과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선학과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국어국문학과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일어일문학과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중어중문학과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법학과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국어교육학과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역사교육학과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지리학과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미술사학과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한문불전번역학과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 한국불교융합학과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), </a:t>
                      </a:r>
                      <a:r>
                        <a:rPr lang="ko-KR" altLang="en-US" sz="1000" b="0" kern="0" spc="-5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국제다문화학과</a:t>
                      </a:r>
                      <a:r>
                        <a:rPr lang="en-US" altLang="ko-KR" sz="1000" b="0" kern="0" spc="-5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부디스트비즈니스학과</a:t>
                      </a:r>
                      <a:r>
                        <a:rPr lang="en-US" altLang="ko-KR" sz="1000" b="0" kern="0" spc="-5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상담코칭학과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</a:txBody>
                  <a:tcPr marL="41859" marR="41859" marT="20929" marB="2092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국내저명</a:t>
                      </a:r>
                      <a:endParaRPr lang="ko-KR" altLang="en-US" sz="1000" b="0" kern="0" spc="-5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학술지게재</a:t>
                      </a:r>
                      <a:endParaRPr lang="ko-KR" altLang="en-US" sz="1000" b="0" kern="0" spc="-5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논문</a:t>
                      </a:r>
                      <a:r>
                        <a:rPr lang="en-US" altLang="ko-KR" sz="1000" b="0" kern="0" spc="-5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000" b="0" kern="0" spc="-5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편 </a:t>
                      </a:r>
                      <a:endParaRPr lang="ko-KR" altLang="en-US" sz="1000" b="0" kern="0" spc="-5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</a:txBody>
                  <a:tcPr marL="41859" marR="41859" marT="20929" marB="2558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국내저명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학술지게재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논문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편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*국어교육학과는 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편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(2020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 이후 입학생부터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</a:txBody>
                  <a:tcPr marL="41859" marR="41859" marT="20929" marB="2092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53878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Ⅱ 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</a:txBody>
                  <a:tcPr marL="41859" marR="41859" marT="20929" marB="2092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철학과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영어영문학과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정치학과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행정학과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북한학과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경제학과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국제통상학과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사회학과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미디어커뮤니케이션학과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경찰행정학과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식품산업관리학과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경영학과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회계학과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경영정보학과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교육학과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가정학과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광고홍보학과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약학과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사회약학전공</a:t>
                      </a:r>
                      <a:r>
                        <a:rPr lang="en-US" altLang="ko-KR" sz="1000" b="0" kern="0" spc="-5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), </a:t>
                      </a:r>
                      <a:r>
                        <a:rPr lang="ko-KR" altLang="en-US" sz="1000" b="0" kern="0" spc="-5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제약바이오산업학과</a:t>
                      </a:r>
                      <a:r>
                        <a:rPr lang="en-US" altLang="ko-KR" sz="1000" b="0" kern="0" spc="-5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지식재산학과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</a:txBody>
                  <a:tcPr marL="41859" marR="41859" marT="20929" marB="2092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국내저명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학술지게재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논문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편 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</a:txBody>
                  <a:tcPr marL="41859" marR="1860" marT="20929" marB="2092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국내저명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학술지게재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논문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편 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*경찰행정학과는 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편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(2016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 이후 입학생부터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</a:txBody>
                  <a:tcPr marL="41859" marR="41859" marT="20929" marB="2092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8716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</a:txBody>
                  <a:tcPr marL="41859" marR="41859" marT="20929" marB="2092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스포츠과학융합학과</a:t>
                      </a:r>
                      <a:r>
                        <a:rPr lang="en-US" altLang="ko-KR" sz="1000" b="0" kern="0" spc="-5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000" b="0" kern="0" spc="-5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뷰티아트케어학과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</a:txBody>
                  <a:tcPr marL="41859" marR="41859" marT="20929" marB="2092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국내저명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학술지게재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논문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편 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</a:txBody>
                  <a:tcPr marL="41859" marR="41859" marT="20929" marB="2092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국내저명학술지게재</a:t>
                      </a:r>
                      <a:endParaRPr lang="en-US" altLang="ko-KR" sz="1000" b="0" kern="0" spc="-5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논문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편</a:t>
                      </a:r>
                      <a:r>
                        <a:rPr lang="en-US" altLang="ko-KR" sz="1000" b="0" kern="0" spc="-50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000" b="0" kern="0" spc="-50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또는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국제저명</a:t>
                      </a:r>
                      <a:r>
                        <a:rPr lang="en-US" altLang="ko-KR" sz="1000" b="0" kern="0" spc="-5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A,B</a:t>
                      </a:r>
                      <a:r>
                        <a:rPr lang="ko-KR" altLang="en-US" sz="1000" b="0" kern="0" spc="-5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학술지게재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논문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편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</a:txBody>
                  <a:tcPr marL="41859" marR="41859" marT="20929" marB="2092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0696599"/>
                  </a:ext>
                </a:extLst>
              </a:tr>
              <a:tr h="105387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Ⅲ 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</a:txBody>
                  <a:tcPr marL="41859" marR="41859" marT="20929" marB="2092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통계학과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바이오환경과학과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컴퓨터공학과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정보통신공학과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건설환경공학과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기계공학과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건축공학과</a:t>
                      </a:r>
                      <a:r>
                        <a:rPr lang="en-US" altLang="ko-KR" sz="1000" b="0" kern="0" spc="-5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건축학과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산업시스템공학과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수학교육학과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멀티미디어공학과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신재생에너지공학과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기술창업학과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핀테크블록체인학과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의료기기산업학과</a:t>
                      </a:r>
                      <a:r>
                        <a:rPr lang="en-US" altLang="ko-KR" sz="1000" b="0" kern="0" spc="-5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자율사물지능학과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</a:txBody>
                  <a:tcPr marL="41859" marR="41859" marT="20929" marB="2092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국제저명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학술지게재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논문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편 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</a:txBody>
                  <a:tcPr marL="41859" marR="41859" marT="20929" marB="2558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국제저명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학술지게재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논문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편 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</a:txBody>
                  <a:tcPr marL="41859" marR="41859" marT="20929" marB="2092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split orient="vert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ko-KR" altLang="en-US" sz="2300" dirty="0"/>
              <a:t>자격시험</a:t>
            </a:r>
          </a:p>
        </p:txBody>
      </p:sp>
      <p:sp>
        <p:nvSpPr>
          <p:cNvPr id="1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532440" y="6448253"/>
            <a:ext cx="663812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24</a:t>
            </a:fld>
            <a:endParaRPr lang="ko-KR" altLang="en-US" dirty="0"/>
          </a:p>
        </p:txBody>
      </p:sp>
      <p:sp>
        <p:nvSpPr>
          <p:cNvPr id="21" name="모서리가 둥근 직사각형 4"/>
          <p:cNvSpPr/>
          <p:nvPr/>
        </p:nvSpPr>
        <p:spPr>
          <a:xfrm>
            <a:off x="285720" y="980728"/>
            <a:ext cx="8572560" cy="5521532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/>
          </a:p>
          <a:p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   </a:t>
            </a:r>
            <a:endParaRPr lang="ko-KR" altLang="en-US" sz="1200" dirty="0"/>
          </a:p>
        </p:txBody>
      </p:sp>
      <p:sp>
        <p:nvSpPr>
          <p:cNvPr id="22" name="모서리가 둥근 직사각형 44"/>
          <p:cNvSpPr/>
          <p:nvPr/>
        </p:nvSpPr>
        <p:spPr>
          <a:xfrm>
            <a:off x="500034" y="839562"/>
            <a:ext cx="2171328" cy="35719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dirty="0">
                <a:latin typeface="휴먼모음T" pitchFamily="18" charset="-127"/>
                <a:ea typeface="휴먼모음T" pitchFamily="18" charset="-127"/>
              </a:rPr>
              <a:t>종  합  시  험</a:t>
            </a:r>
          </a:p>
        </p:txBody>
      </p:sp>
      <p:sp>
        <p:nvSpPr>
          <p:cNvPr id="9" name="Text Box 13"/>
          <p:cNvSpPr txBox="1">
            <a:spLocks noChangeArrowheads="1"/>
          </p:cNvSpPr>
          <p:nvPr/>
        </p:nvSpPr>
        <p:spPr bwMode="auto">
          <a:xfrm>
            <a:off x="395536" y="6126321"/>
            <a:ext cx="8358246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900" dirty="0">
                <a:latin typeface="맑은 고딕" pitchFamily="50" charset="-127"/>
                <a:ea typeface="맑은 고딕" pitchFamily="50" charset="-127"/>
              </a:rPr>
              <a:t>※ </a:t>
            </a:r>
            <a:r>
              <a:rPr lang="ko-KR" altLang="en-US" sz="1200" kern="900" dirty="0">
                <a:latin typeface="맑은 고딕" pitchFamily="50" charset="-127"/>
                <a:ea typeface="맑은 고딕" pitchFamily="50" charset="-127"/>
              </a:rPr>
              <a:t>국내저명 학술지 </a:t>
            </a:r>
            <a:r>
              <a:rPr lang="en-US" altLang="ko-KR" sz="1200" kern="900" dirty="0">
                <a:latin typeface="맑은 고딕" pitchFamily="50" charset="-127"/>
                <a:ea typeface="맑은 고딕" pitchFamily="50" charset="-127"/>
              </a:rPr>
              <a:t>: KCI </a:t>
            </a:r>
            <a:r>
              <a:rPr lang="ko-KR" altLang="en-US" sz="1200" kern="900" dirty="0">
                <a:latin typeface="맑은 고딕" pitchFamily="50" charset="-127"/>
                <a:ea typeface="맑은 고딕" pitchFamily="50" charset="-127"/>
              </a:rPr>
              <a:t>등재지</a:t>
            </a:r>
            <a:r>
              <a:rPr lang="en-US" altLang="ko-KR" sz="1200" kern="9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kern="900" dirty="0">
                <a:latin typeface="맑은 고딕" pitchFamily="50" charset="-127"/>
                <a:ea typeface="맑은 고딕" pitchFamily="50" charset="-127"/>
              </a:rPr>
              <a:t>국제저명학술지 </a:t>
            </a:r>
            <a:r>
              <a:rPr lang="en-US" altLang="ko-KR" sz="1200" kern="9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kern="900" dirty="0">
                <a:latin typeface="맑은 고딕" pitchFamily="50" charset="-127"/>
                <a:ea typeface="맑은 고딕" pitchFamily="50" charset="-127"/>
              </a:rPr>
              <a:t>학과별 내규 기준</a:t>
            </a:r>
            <a:endParaRPr lang="en-US" altLang="ko-KR" sz="1200" kern="90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2929388"/>
              </p:ext>
            </p:extLst>
          </p:nvPr>
        </p:nvGraphicFramePr>
        <p:xfrm>
          <a:off x="572027" y="1316612"/>
          <a:ext cx="7999946" cy="2982970"/>
        </p:xfrm>
        <a:graphic>
          <a:graphicData uri="http://schemas.openxmlformats.org/drawingml/2006/table">
            <a:tbl>
              <a:tblPr/>
              <a:tblGrid>
                <a:gridCol w="13364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337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61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36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691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</a:txBody>
                  <a:tcPr marL="41859" marR="41859" marT="20929" marB="2092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학과 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</a:txBody>
                  <a:tcPr marL="41859" marR="41859" marT="20929" marB="2092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석사 </a:t>
                      </a:r>
                      <a:endParaRPr lang="ko-KR" altLang="en-US" sz="1000" b="0" kern="0" spc="-5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</a:txBody>
                  <a:tcPr marL="41859" marR="41859" marT="20929" marB="2092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박사 </a:t>
                      </a:r>
                      <a:endParaRPr lang="ko-KR" altLang="en-US" sz="1000" b="0" kern="0" spc="-5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</a:txBody>
                  <a:tcPr marL="41859" marR="41859" marT="20929" marB="2092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172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Ⅳ 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</a:txBody>
                  <a:tcPr marL="41859" marR="41859" marT="20929" marB="2092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물리학과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반도체과학과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생명과학과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의생명공학과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식품생명공학과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전자전기공학과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화학공학과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융합에너지신소재공학과</a:t>
                      </a:r>
                      <a:r>
                        <a:rPr lang="en-US" altLang="ko-KR" sz="1000" b="0" kern="0" spc="-5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융합표준학과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재생의공학과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인공지능학과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</a:txBody>
                  <a:tcPr marL="41859" marR="41859" marT="20929" marB="2092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국제저명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학술지게재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논문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편 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</a:txBody>
                  <a:tcPr marL="41859" marR="1860" marT="20929" marB="2092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국제저명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학술지게재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논문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편 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</a:txBody>
                  <a:tcPr marL="41859" marR="41859" marT="20929" marB="2092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0789737"/>
                  </a:ext>
                </a:extLst>
              </a:tr>
              <a:tr h="4701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Ⅴ 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</a:txBody>
                  <a:tcPr marL="41859" marR="41859" marT="20929" marB="2092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체육학과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미술학과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연극학과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영화영상학과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</a:txBody>
                  <a:tcPr marL="41859" marR="41859" marT="20929" marB="2092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국내저명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학술지게재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논문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편 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</a:txBody>
                  <a:tcPr marL="41859" marR="41859" marT="20929" marB="2092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국내저명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학술지게재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논문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편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</a:txBody>
                  <a:tcPr marL="41859" marR="41859" marT="20929" marB="2092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01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Ⅵ 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</a:txBody>
                  <a:tcPr marL="41859" marR="41859" marT="20929" marB="2092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약학과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사회약학전공 제외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</a:txBody>
                  <a:tcPr marL="41859" marR="41859" marT="20929" marB="2092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국제저명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학술지게재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논문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편 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</a:txBody>
                  <a:tcPr marL="41859" marR="41859" marT="20929" marB="2092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국제저명</a:t>
                      </a:r>
                      <a:r>
                        <a:rPr lang="en-US" altLang="ko-KR" sz="1000" b="0" kern="0" spc="-5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</a:t>
                      </a:r>
                      <a:endParaRPr lang="ko-KR" altLang="en-US" sz="1000" b="0" kern="0" spc="-5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학술지게재</a:t>
                      </a:r>
                      <a:endParaRPr lang="ko-KR" altLang="en-US" sz="1000" b="0" kern="0" spc="-5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논문</a:t>
                      </a:r>
                      <a:r>
                        <a:rPr lang="en-US" altLang="ko-KR" sz="1000" b="0" kern="0" spc="-5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000" b="0" kern="0" spc="-5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편 </a:t>
                      </a:r>
                      <a:endParaRPr lang="ko-KR" altLang="en-US" sz="1000" b="0" kern="0" spc="-5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</a:txBody>
                  <a:tcPr marL="41859" marR="41859" marT="20929" marB="2092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01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의학</a:t>
                      </a:r>
                      <a:r>
                        <a:rPr lang="en-US" altLang="ko-KR" sz="1000" b="0" kern="0" spc="-5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0" kern="0" spc="-5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임상</a:t>
                      </a:r>
                      <a:r>
                        <a:rPr lang="en-US" altLang="ko-KR" sz="1000" b="0" kern="0" spc="-5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</a:t>
                      </a:r>
                      <a:endParaRPr lang="ko-KR" altLang="en-US" sz="1000" b="0" kern="0" spc="-5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</a:txBody>
                  <a:tcPr marL="41859" marR="41859" marT="20929" marB="2092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한의학과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한의생명협동과정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</a:txBody>
                  <a:tcPr marL="41859" marR="41859" marT="20929" marB="2092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국제저명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학술지게재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논문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편 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</a:txBody>
                  <a:tcPr marL="41859" marR="41859" marT="20929" marB="2092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국제저명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학술지게재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논문</a:t>
                      </a:r>
                      <a:r>
                        <a:rPr lang="en-US" altLang="ko-KR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000" b="0" kern="0" spc="-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편 </a:t>
                      </a:r>
                      <a:endParaRPr lang="ko-KR" altLang="en-US" sz="1000" b="0" kern="0" spc="-50" dirty="0">
                        <a:solidFill>
                          <a:schemeClr val="tx1"/>
                        </a:solidFill>
                        <a:effectLst/>
                        <a:latin typeface="한양신명조"/>
                      </a:endParaRPr>
                    </a:p>
                  </a:txBody>
                  <a:tcPr marL="41859" marR="41859" marT="20929" marB="20929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3801093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ko-KR" altLang="en-US" sz="2300" dirty="0"/>
              <a:t>학위논문</a:t>
            </a:r>
          </a:p>
        </p:txBody>
      </p:sp>
      <p:sp>
        <p:nvSpPr>
          <p:cNvPr id="1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67567" y="6448253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25</a:t>
            </a:fld>
            <a:endParaRPr lang="ko-KR" altLang="en-US" dirty="0"/>
          </a:p>
        </p:txBody>
      </p:sp>
      <p:sp>
        <p:nvSpPr>
          <p:cNvPr id="21" name="모서리가 둥근 직사각형 4"/>
          <p:cNvSpPr/>
          <p:nvPr/>
        </p:nvSpPr>
        <p:spPr>
          <a:xfrm>
            <a:off x="357158" y="908720"/>
            <a:ext cx="8463314" cy="5472608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/>
          </a:p>
          <a:p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   </a:t>
            </a:r>
            <a:endParaRPr lang="ko-KR" altLang="en-US" sz="1200" dirty="0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2681501"/>
              </p:ext>
            </p:extLst>
          </p:nvPr>
        </p:nvGraphicFramePr>
        <p:xfrm>
          <a:off x="688805" y="4437113"/>
          <a:ext cx="7800020" cy="1242781"/>
        </p:xfrm>
        <a:graphic>
          <a:graphicData uri="http://schemas.openxmlformats.org/drawingml/2006/table">
            <a:tbl>
              <a:tblPr/>
              <a:tblGrid>
                <a:gridCol w="6198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7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30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-10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과정</a:t>
                      </a:r>
                      <a:endParaRPr lang="ko-KR" altLang="en-US" sz="13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-10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연구업적</a:t>
                      </a:r>
                      <a:endParaRPr lang="ko-KR" altLang="en-US" sz="13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-10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비고</a:t>
                      </a:r>
                      <a:endParaRPr lang="ko-KR" altLang="en-US" sz="13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941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-10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석박사통합</a:t>
                      </a:r>
                      <a:r>
                        <a:rPr lang="en-US" altLang="ko-KR" sz="1300" kern="0" spc="-10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/</a:t>
                      </a:r>
                    </a:p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-10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박사</a:t>
                      </a:r>
                      <a:endParaRPr lang="ko-KR" altLang="en-US" sz="13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kern="0" spc="-10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• </a:t>
                      </a:r>
                      <a:r>
                        <a:rPr lang="ko-KR" altLang="en-US" sz="1300" kern="0" spc="-10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인문사회계열</a:t>
                      </a:r>
                      <a:r>
                        <a:rPr lang="en-US" altLang="ko-KR" sz="1300" kern="0" spc="-10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300" kern="0" spc="-10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가정학과 포함</a:t>
                      </a:r>
                      <a:r>
                        <a:rPr lang="en-US" altLang="ko-KR" sz="1300" kern="0" spc="-10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300" kern="0" spc="-10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3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: KCI</a:t>
                      </a:r>
                      <a:r>
                        <a:rPr lang="ko-KR" altLang="en-US" sz="1300" kern="0" spc="-10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등재 학술지 이상 </a:t>
                      </a:r>
                      <a:r>
                        <a:rPr lang="en-US" altLang="ko-KR" sz="13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300" kern="0" spc="-10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건</a:t>
                      </a:r>
                      <a:r>
                        <a:rPr lang="ko-KR" altLang="en-US" sz="13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 이상</a:t>
                      </a:r>
                      <a:endParaRPr lang="ko-KR" altLang="en-US" sz="13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kern="0" spc="-10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• </a:t>
                      </a:r>
                      <a:r>
                        <a:rPr lang="ko-KR" altLang="en-US" sz="1300" kern="0" spc="-10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예</a:t>
                      </a:r>
                      <a:r>
                        <a:rPr lang="en-US" altLang="ko-KR" sz="13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1300" kern="0" spc="-10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체능계열 </a:t>
                      </a:r>
                      <a:r>
                        <a:rPr lang="en-US" altLang="ko-KR" sz="13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: KCI</a:t>
                      </a:r>
                      <a:r>
                        <a:rPr lang="ko-KR" altLang="en-US" sz="1300" kern="0" spc="-10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등재지</a:t>
                      </a:r>
                      <a:r>
                        <a:rPr lang="en-US" altLang="ko-KR" sz="13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3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등재</a:t>
                      </a:r>
                      <a:r>
                        <a:rPr lang="ko-KR" altLang="en-US" sz="1300" kern="0" spc="-10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후보지 포함</a:t>
                      </a:r>
                      <a:r>
                        <a:rPr lang="en-US" altLang="ko-KR" sz="13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300" kern="0" spc="-10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3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300" kern="0" spc="-10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건</a:t>
                      </a:r>
                      <a:r>
                        <a:rPr lang="ko-KR" altLang="en-US" sz="13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 </a:t>
                      </a:r>
                      <a:r>
                        <a:rPr lang="ko-KR" altLang="en-US" sz="1300" kern="0" spc="-10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이상</a:t>
                      </a:r>
                      <a:endParaRPr lang="ko-KR" altLang="en-US" sz="13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fontAlgn="base" latinLnBrk="1"/>
                      <a:r>
                        <a:rPr lang="en-US" altLang="ko-KR" sz="1300" kern="0" spc="-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• </a:t>
                      </a:r>
                      <a:r>
                        <a:rPr lang="en-US" altLang="ko-KR" sz="1300" kern="0" spc="-1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이·공·약·</a:t>
                      </a:r>
                      <a:r>
                        <a:rPr lang="en-US" altLang="ko-KR" sz="1300" kern="0" spc="-1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의학계열</a:t>
                      </a:r>
                      <a:r>
                        <a:rPr lang="en-US" altLang="ko-KR" sz="1300" kern="0" spc="-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: SCIE / </a:t>
                      </a:r>
                      <a:r>
                        <a:rPr lang="en-US" altLang="ko-KR" sz="1300" kern="0" spc="-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SCOPUS 1건 </a:t>
                      </a:r>
                      <a:r>
                        <a:rPr lang="ko-KR" altLang="en-US" sz="1300" kern="0" spc="-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또는 </a:t>
                      </a:r>
                      <a:r>
                        <a:rPr lang="en-US" altLang="ko-KR" sz="1300" kern="0" spc="-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kern="0" spc="-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해당학과한해</a:t>
                      </a:r>
                      <a:r>
                        <a:rPr lang="en-US" altLang="ko-KR" sz="1300" kern="0" spc="-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 KCI 2건 </a:t>
                      </a:r>
                      <a:r>
                        <a:rPr lang="en-US" altLang="ko-KR" sz="1300" kern="0" spc="-1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이상</a:t>
                      </a:r>
                      <a:endParaRPr lang="en-US" altLang="ko-KR" sz="1300" kern="0" spc="-10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kern="0" spc="-10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• </a:t>
                      </a:r>
                      <a:r>
                        <a:rPr lang="ko-KR" altLang="en-US" sz="1300" kern="0" spc="-10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주저자 </a:t>
                      </a:r>
                      <a:r>
                        <a:rPr lang="en-US" altLang="ko-KR" sz="1300" kern="0" spc="-10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/  </a:t>
                      </a:r>
                      <a:r>
                        <a:rPr lang="ko-KR" altLang="en-US" sz="1300" kern="0" spc="-10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교신저자</a:t>
                      </a:r>
                      <a:endParaRPr lang="ko-KR" altLang="en-US" sz="13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kern="0" spc="-10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• </a:t>
                      </a:r>
                      <a:r>
                        <a:rPr lang="ko-KR" altLang="en-US" sz="1300" kern="0" spc="-10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게재확정 인정</a:t>
                      </a:r>
                      <a:endParaRPr lang="ko-KR" altLang="en-US" sz="13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모서리가 둥근 직사각형 3"/>
          <p:cNvSpPr/>
          <p:nvPr/>
        </p:nvSpPr>
        <p:spPr>
          <a:xfrm>
            <a:off x="930856" y="1464681"/>
            <a:ext cx="2232248" cy="504056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/>
              <a:t>논문지도교수위촉</a:t>
            </a:r>
          </a:p>
        </p:txBody>
      </p:sp>
      <p:sp>
        <p:nvSpPr>
          <p:cNvPr id="5" name="아래쪽 화살표 4"/>
          <p:cNvSpPr/>
          <p:nvPr/>
        </p:nvSpPr>
        <p:spPr>
          <a:xfrm>
            <a:off x="1902964" y="2024844"/>
            <a:ext cx="288032" cy="360040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Box 13"/>
          <p:cNvSpPr txBox="1">
            <a:spLocks noChangeArrowheads="1"/>
          </p:cNvSpPr>
          <p:nvPr/>
        </p:nvSpPr>
        <p:spPr bwMode="auto">
          <a:xfrm>
            <a:off x="3203849" y="1556792"/>
            <a:ext cx="5046131" cy="3724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재학 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학기 이내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925285" y="2492896"/>
            <a:ext cx="2232248" cy="504056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/>
              <a:t>연구계획서</a:t>
            </a:r>
            <a:r>
              <a:rPr lang="en-US" altLang="ko-KR" sz="1200" b="1"/>
              <a:t>,</a:t>
            </a:r>
          </a:p>
          <a:p>
            <a:pPr algn="ctr"/>
            <a:r>
              <a:rPr lang="ko-KR" altLang="en-US" sz="1200" b="1"/>
              <a:t>연구윤리준수서약서 제출</a:t>
            </a:r>
          </a:p>
        </p:txBody>
      </p:sp>
      <p:sp>
        <p:nvSpPr>
          <p:cNvPr id="12" name="아래쪽 화살표 11"/>
          <p:cNvSpPr/>
          <p:nvPr/>
        </p:nvSpPr>
        <p:spPr>
          <a:xfrm>
            <a:off x="1897393" y="3053059"/>
            <a:ext cx="288032" cy="360040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3198278" y="2585007"/>
            <a:ext cx="5046131" cy="3724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지도교수 위촉 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개월 이내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931543" y="3482316"/>
            <a:ext cx="2232248" cy="504056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/>
              <a:t>논문제출자격 취득</a:t>
            </a:r>
          </a:p>
        </p:txBody>
      </p:sp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3204536" y="3434390"/>
            <a:ext cx="5046131" cy="6524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400" dirty="0" err="1">
                <a:latin typeface="맑은 고딕" pitchFamily="50" charset="-127"/>
                <a:ea typeface="맑은 고딕" pitchFamily="50" charset="-127"/>
              </a:rPr>
              <a:t>수료요건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dirty="0" err="1">
                <a:latin typeface="맑은 고딕" pitchFamily="50" charset="-127"/>
                <a:ea typeface="맑은 고딕" pitchFamily="50" charset="-127"/>
              </a:rPr>
              <a:t>학점요건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자격시험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dirty="0" err="1">
                <a:latin typeface="맑은 고딕" pitchFamily="50" charset="-127"/>
                <a:ea typeface="맑은 고딕" pitchFamily="50" charset="-127"/>
              </a:rPr>
              <a:t>외국어시험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종합시험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합격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박사과정의 경우 연구업적 보유 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하단 표 참조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8806" y="5735113"/>
            <a:ext cx="8131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상위 기준을 상회하는 별도의 기준을 학과내규로 정한 경우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 기준에 따름</a:t>
            </a:r>
          </a:p>
          <a:p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․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공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․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약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․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의학계열 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KCI 2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건 이상” 기준 적용 대상 여부는 일반대학원 운영위원회 심의 거쳐 시행</a:t>
            </a:r>
          </a:p>
        </p:txBody>
      </p:sp>
    </p:spTree>
    <p:extLst>
      <p:ext uri="{BB962C8B-B14F-4D97-AF65-F5344CB8AC3E}">
        <p14:creationId xmlns:p14="http://schemas.microsoft.com/office/powerpoint/2010/main" val="3181491677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ko-KR" altLang="en-US" sz="2300" dirty="0"/>
              <a:t>학위논문</a:t>
            </a:r>
          </a:p>
        </p:txBody>
      </p:sp>
      <p:sp>
        <p:nvSpPr>
          <p:cNvPr id="1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67567" y="6448253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26</a:t>
            </a:fld>
            <a:endParaRPr lang="ko-KR" altLang="en-US" dirty="0"/>
          </a:p>
        </p:txBody>
      </p:sp>
      <p:sp>
        <p:nvSpPr>
          <p:cNvPr id="21" name="모서리가 둥근 직사각형 4"/>
          <p:cNvSpPr/>
          <p:nvPr/>
        </p:nvSpPr>
        <p:spPr>
          <a:xfrm>
            <a:off x="357158" y="908720"/>
            <a:ext cx="8463314" cy="5472608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/>
          </a:p>
          <a:p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   </a:t>
            </a:r>
            <a:endParaRPr lang="ko-KR" altLang="en-US" sz="1200" dirty="0"/>
          </a:p>
        </p:txBody>
      </p:sp>
      <p:sp>
        <p:nvSpPr>
          <p:cNvPr id="4" name="모서리가 둥근 직사각형 3"/>
          <p:cNvSpPr/>
          <p:nvPr/>
        </p:nvSpPr>
        <p:spPr>
          <a:xfrm>
            <a:off x="930856" y="1464681"/>
            <a:ext cx="2232248" cy="504056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/>
              <a:t>초록발표 및 합격</a:t>
            </a:r>
          </a:p>
        </p:txBody>
      </p:sp>
      <p:sp>
        <p:nvSpPr>
          <p:cNvPr id="5" name="아래쪽 화살표 4"/>
          <p:cNvSpPr/>
          <p:nvPr/>
        </p:nvSpPr>
        <p:spPr>
          <a:xfrm>
            <a:off x="1902964" y="2024844"/>
            <a:ext cx="288032" cy="360040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Box 13"/>
          <p:cNvSpPr txBox="1">
            <a:spLocks noChangeArrowheads="1"/>
          </p:cNvSpPr>
          <p:nvPr/>
        </p:nvSpPr>
        <p:spPr bwMode="auto">
          <a:xfrm>
            <a:off x="3203848" y="1556792"/>
            <a:ext cx="5472608" cy="3724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400">
                <a:latin typeface="맑은 고딕" pitchFamily="50" charset="-127"/>
                <a:ea typeface="맑은 고딕" pitchFamily="50" charset="-127"/>
              </a:rPr>
              <a:t>초록발표신청</a:t>
            </a:r>
            <a:r>
              <a:rPr lang="en-US" altLang="ko-KR" sz="140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>
                <a:latin typeface="맑은 고딕" pitchFamily="50" charset="-127"/>
                <a:ea typeface="맑은 고딕" pitchFamily="50" charset="-127"/>
              </a:rPr>
              <a:t>유드림스</a:t>
            </a:r>
            <a:r>
              <a:rPr lang="en-US" altLang="ko-KR" sz="140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400">
                <a:latin typeface="맑은 고딕" pitchFamily="50" charset="-127"/>
                <a:ea typeface="맑은 고딕" pitchFamily="50" charset="-127"/>
              </a:rPr>
              <a:t>→ 학과주관 초록발표 → 합격서류제출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925285" y="2492896"/>
            <a:ext cx="2232248" cy="504056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/>
              <a:t>심사용논문</a:t>
            </a:r>
            <a:r>
              <a:rPr lang="en-US" altLang="ko-KR" sz="1200" b="1"/>
              <a:t> </a:t>
            </a:r>
            <a:r>
              <a:rPr lang="ko-KR" altLang="en-US" sz="1200" b="1"/>
              <a:t>및 심사원서제출</a:t>
            </a:r>
            <a:endParaRPr lang="en-US" altLang="ko-KR" sz="1200" b="1"/>
          </a:p>
          <a:p>
            <a:pPr algn="ctr"/>
            <a:r>
              <a:rPr lang="ko-KR" altLang="en-US" sz="1200" b="1"/>
              <a:t>심사비 납부</a:t>
            </a:r>
          </a:p>
        </p:txBody>
      </p:sp>
      <p:sp>
        <p:nvSpPr>
          <p:cNvPr id="12" name="아래쪽 화살표 11"/>
          <p:cNvSpPr/>
          <p:nvPr/>
        </p:nvSpPr>
        <p:spPr>
          <a:xfrm>
            <a:off x="1897393" y="3053059"/>
            <a:ext cx="288032" cy="360040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3198278" y="2585007"/>
            <a:ext cx="5046131" cy="3724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400">
                <a:latin typeface="맑은 고딕" pitchFamily="50" charset="-127"/>
                <a:ea typeface="맑은 고딕" pitchFamily="50" charset="-127"/>
              </a:rPr>
              <a:t>과정별 심사원서 및 심사비 상이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931543" y="3482316"/>
            <a:ext cx="2232248" cy="504056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/>
              <a:t>논문심사위원위촉</a:t>
            </a:r>
          </a:p>
        </p:txBody>
      </p:sp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3204536" y="3574428"/>
            <a:ext cx="5046131" cy="3724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400">
                <a:latin typeface="맑은 고딕" pitchFamily="50" charset="-127"/>
                <a:ea typeface="맑은 고딕" pitchFamily="50" charset="-127"/>
              </a:rPr>
              <a:t>지도교수 및 학과장 협의하여 위촉</a:t>
            </a:r>
            <a:endParaRPr lang="en-US" altLang="ko-KR" sz="14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아래쪽 화살표 15"/>
          <p:cNvSpPr/>
          <p:nvPr/>
        </p:nvSpPr>
        <p:spPr>
          <a:xfrm>
            <a:off x="1897393" y="4051367"/>
            <a:ext cx="288032" cy="360040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모서리가 둥근 직사각형 18"/>
          <p:cNvSpPr/>
          <p:nvPr/>
        </p:nvSpPr>
        <p:spPr>
          <a:xfrm>
            <a:off x="931543" y="4480624"/>
            <a:ext cx="2232248" cy="504056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/>
              <a:t>논문심사</a:t>
            </a:r>
          </a:p>
        </p:txBody>
      </p: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3204536" y="4432698"/>
            <a:ext cx="5046131" cy="6524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400">
                <a:latin typeface="맑은 고딕" pitchFamily="50" charset="-127"/>
                <a:ea typeface="맑은 고딕" pitchFamily="50" charset="-127"/>
              </a:rPr>
              <a:t>석사 </a:t>
            </a:r>
            <a:r>
              <a:rPr lang="en-US" altLang="ko-KR" sz="140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400">
                <a:latin typeface="맑은 고딕" pitchFamily="50" charset="-127"/>
                <a:ea typeface="맑은 고딕" pitchFamily="50" charset="-127"/>
              </a:rPr>
              <a:t>본심 </a:t>
            </a:r>
            <a:r>
              <a:rPr lang="en-US" altLang="ko-KR" sz="140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400">
                <a:latin typeface="맑은 고딕" pitchFamily="50" charset="-127"/>
                <a:ea typeface="맑은 고딕" pitchFamily="50" charset="-127"/>
              </a:rPr>
              <a:t>회</a:t>
            </a:r>
            <a:endParaRPr lang="en-US" altLang="ko-KR" sz="140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400">
                <a:latin typeface="맑은 고딕" pitchFamily="50" charset="-127"/>
                <a:ea typeface="맑은 고딕" pitchFamily="50" charset="-127"/>
              </a:rPr>
              <a:t>석박통합</a:t>
            </a:r>
            <a:r>
              <a:rPr lang="en-US" altLang="ko-KR" sz="14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>
                <a:latin typeface="맑은 고딕" pitchFamily="50" charset="-127"/>
                <a:ea typeface="맑은 고딕" pitchFamily="50" charset="-127"/>
              </a:rPr>
              <a:t>박사</a:t>
            </a:r>
            <a:r>
              <a:rPr lang="en-US" altLang="ko-KR" sz="1400">
                <a:latin typeface="맑은 고딕" pitchFamily="50" charset="-127"/>
                <a:ea typeface="맑은 고딕" pitchFamily="50" charset="-127"/>
              </a:rPr>
              <a:t> : </a:t>
            </a:r>
            <a:r>
              <a:rPr lang="ko-KR" altLang="en-US" sz="1400">
                <a:latin typeface="맑은 고딕" pitchFamily="50" charset="-127"/>
                <a:ea typeface="맑은 고딕" pitchFamily="50" charset="-127"/>
              </a:rPr>
              <a:t>예심 </a:t>
            </a:r>
            <a:r>
              <a:rPr lang="en-US" altLang="ko-KR" sz="140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400">
                <a:latin typeface="맑은 고딕" pitchFamily="50" charset="-127"/>
                <a:ea typeface="맑은 고딕" pitchFamily="50" charset="-127"/>
              </a:rPr>
              <a:t>회</a:t>
            </a:r>
            <a:r>
              <a:rPr lang="en-US" altLang="ko-KR" sz="14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>
                <a:latin typeface="맑은 고딕" pitchFamily="50" charset="-127"/>
                <a:ea typeface="맑은 고딕" pitchFamily="50" charset="-127"/>
              </a:rPr>
              <a:t>본심 </a:t>
            </a:r>
            <a:r>
              <a:rPr lang="en-US" altLang="ko-KR" sz="140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400">
                <a:latin typeface="맑은 고딕" pitchFamily="50" charset="-127"/>
                <a:ea typeface="맑은 고딕" pitchFamily="50" charset="-127"/>
              </a:rPr>
              <a:t>회 이내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아래쪽 화살표 21"/>
          <p:cNvSpPr/>
          <p:nvPr/>
        </p:nvSpPr>
        <p:spPr>
          <a:xfrm>
            <a:off x="1891135" y="5072006"/>
            <a:ext cx="288032" cy="360040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모서리가 둥근 직사각형 22"/>
          <p:cNvSpPr/>
          <p:nvPr/>
        </p:nvSpPr>
        <p:spPr>
          <a:xfrm>
            <a:off x="925285" y="5501263"/>
            <a:ext cx="2232248" cy="504056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/>
              <a:t>합격자 최종논문제출</a:t>
            </a:r>
          </a:p>
        </p:txBody>
      </p:sp>
      <p:sp>
        <p:nvSpPr>
          <p:cNvPr id="24" name="Text Box 13"/>
          <p:cNvSpPr txBox="1">
            <a:spLocks noChangeArrowheads="1"/>
          </p:cNvSpPr>
          <p:nvPr/>
        </p:nvSpPr>
        <p:spPr bwMode="auto">
          <a:xfrm>
            <a:off x="3198278" y="5453339"/>
            <a:ext cx="5550187" cy="6524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en-US" altLang="ko-KR" sz="1400" dirty="0" err="1">
                <a:latin typeface="맑은 고딕" pitchFamily="50" charset="-127"/>
                <a:ea typeface="맑은 고딕" pitchFamily="50" charset="-127"/>
              </a:rPr>
              <a:t>Dcollection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온라인 </a:t>
            </a:r>
            <a:r>
              <a:rPr lang="ko-KR" altLang="en-US" sz="1400" dirty="0" err="1">
                <a:latin typeface="맑은 고딕" pitchFamily="50" charset="-127"/>
                <a:ea typeface="맑은 고딕" pitchFamily="50" charset="-127"/>
              </a:rPr>
              <a:t>논문제출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심사결과제반서류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dirty="0" err="1">
                <a:latin typeface="맑은 고딕" pitchFamily="50" charset="-127"/>
                <a:ea typeface="맑은 고딕" pitchFamily="50" charset="-127"/>
              </a:rPr>
              <a:t>최종논문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하드커버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등 오프라인 제출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69225351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ko-KR" altLang="en-US" sz="2300"/>
              <a:t>학위논문</a:t>
            </a:r>
            <a:endParaRPr lang="ko-KR" altLang="en-US" sz="2300" dirty="0"/>
          </a:p>
        </p:txBody>
      </p:sp>
      <p:sp>
        <p:nvSpPr>
          <p:cNvPr id="1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67567" y="6448253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27</a:t>
            </a:fld>
            <a:endParaRPr lang="ko-KR" altLang="en-US" dirty="0"/>
          </a:p>
        </p:txBody>
      </p:sp>
      <p:sp>
        <p:nvSpPr>
          <p:cNvPr id="7" name="모서리가 둥근 직사각형 4"/>
          <p:cNvSpPr/>
          <p:nvPr/>
        </p:nvSpPr>
        <p:spPr>
          <a:xfrm>
            <a:off x="354272" y="3980663"/>
            <a:ext cx="8463314" cy="2440344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/>
          </a:p>
          <a:p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   </a:t>
            </a:r>
            <a:endParaRPr lang="ko-KR" altLang="en-US" sz="1200" dirty="0"/>
          </a:p>
        </p:txBody>
      </p:sp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354272" y="4112683"/>
            <a:ext cx="8463884" cy="230832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ko-KR" sz="1400" kern="900" dirty="0">
                <a:latin typeface="+mn-ea"/>
                <a:ea typeface="+mn-ea"/>
              </a:rPr>
              <a:t> </a:t>
            </a:r>
            <a:r>
              <a:rPr lang="en-US" altLang="ko-KR" sz="1600" kern="900" dirty="0">
                <a:latin typeface="+mn-ea"/>
                <a:ea typeface="+mn-ea"/>
              </a:rPr>
              <a:t>(1) </a:t>
            </a:r>
            <a:r>
              <a:rPr lang="ko-KR" altLang="en-US" sz="1600" kern="900" dirty="0">
                <a:latin typeface="+mn-ea"/>
                <a:ea typeface="+mn-ea"/>
              </a:rPr>
              <a:t>내용 </a:t>
            </a:r>
            <a:r>
              <a:rPr lang="en-US" altLang="ko-KR" sz="1600" kern="900" dirty="0">
                <a:latin typeface="+mn-ea"/>
                <a:ea typeface="+mn-ea"/>
              </a:rPr>
              <a:t>: 2013</a:t>
            </a:r>
            <a:r>
              <a:rPr lang="ko-KR" altLang="en-US" sz="1600" kern="900" dirty="0">
                <a:latin typeface="+mn-ea"/>
                <a:ea typeface="+mn-ea"/>
              </a:rPr>
              <a:t>학년도 부터 시행되는 학위청구논문 제출연한 시행 </a:t>
            </a:r>
            <a:endParaRPr lang="en-US" altLang="ko-KR" sz="1600" kern="900" dirty="0">
              <a:latin typeface="+mn-ea"/>
              <a:ea typeface="+mn-ea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600" kern="900" dirty="0">
                <a:latin typeface="+mn-ea"/>
                <a:ea typeface="+mn-ea"/>
              </a:rPr>
              <a:t>    ※ </a:t>
            </a:r>
            <a:r>
              <a:rPr lang="ko-KR" altLang="en-US" sz="1600" kern="900" dirty="0">
                <a:latin typeface="+mn-ea"/>
                <a:ea typeface="+mn-ea"/>
              </a:rPr>
              <a:t>제출연한 </a:t>
            </a:r>
            <a:r>
              <a:rPr lang="en-US" altLang="ko-KR" sz="1600" kern="900" dirty="0">
                <a:latin typeface="+mn-ea"/>
                <a:ea typeface="+mn-ea"/>
              </a:rPr>
              <a:t>: </a:t>
            </a:r>
            <a:r>
              <a:rPr lang="ko-KR" altLang="en-US" sz="1600" kern="900" dirty="0">
                <a:latin typeface="+mn-ea"/>
                <a:ea typeface="+mn-ea"/>
              </a:rPr>
              <a:t>석사학위</a:t>
            </a:r>
            <a:r>
              <a:rPr lang="en-US" altLang="ko-KR" sz="1600" kern="900" dirty="0">
                <a:latin typeface="+mn-ea"/>
                <a:ea typeface="+mn-ea"/>
              </a:rPr>
              <a:t>(</a:t>
            </a:r>
            <a:r>
              <a:rPr lang="ko-KR" altLang="en-US" sz="1600" kern="900" dirty="0">
                <a:latin typeface="+mn-ea"/>
                <a:ea typeface="+mn-ea"/>
              </a:rPr>
              <a:t>입학일 이후 </a:t>
            </a:r>
            <a:r>
              <a:rPr lang="en-US" altLang="ko-KR" sz="1600" kern="900" dirty="0">
                <a:latin typeface="+mn-ea"/>
                <a:ea typeface="+mn-ea"/>
              </a:rPr>
              <a:t>6</a:t>
            </a:r>
            <a:r>
              <a:rPr lang="ko-KR" altLang="en-US" sz="1600" kern="900" dirty="0" err="1">
                <a:latin typeface="+mn-ea"/>
                <a:ea typeface="+mn-ea"/>
              </a:rPr>
              <a:t>년이내</a:t>
            </a:r>
            <a:r>
              <a:rPr lang="en-US" altLang="ko-KR" sz="1600" kern="900" dirty="0">
                <a:latin typeface="+mn-ea"/>
                <a:ea typeface="+mn-ea"/>
              </a:rPr>
              <a:t>), </a:t>
            </a:r>
            <a:r>
              <a:rPr lang="ko-KR" altLang="en-US" sz="1600" kern="900" dirty="0">
                <a:latin typeface="+mn-ea"/>
                <a:ea typeface="+mn-ea"/>
              </a:rPr>
              <a:t>박사학위</a:t>
            </a:r>
            <a:r>
              <a:rPr lang="en-US" altLang="ko-KR" sz="1600" kern="900" dirty="0">
                <a:latin typeface="+mn-ea"/>
                <a:ea typeface="+mn-ea"/>
              </a:rPr>
              <a:t>(</a:t>
            </a:r>
            <a:r>
              <a:rPr lang="ko-KR" altLang="en-US" sz="1600" kern="900" dirty="0">
                <a:latin typeface="+mn-ea"/>
                <a:ea typeface="+mn-ea"/>
              </a:rPr>
              <a:t>입학일 이후 </a:t>
            </a:r>
            <a:r>
              <a:rPr lang="en-US" altLang="ko-KR" sz="1600" kern="900" dirty="0">
                <a:latin typeface="+mn-ea"/>
                <a:ea typeface="+mn-ea"/>
              </a:rPr>
              <a:t>10</a:t>
            </a:r>
            <a:r>
              <a:rPr lang="ko-KR" altLang="en-US" sz="1600" kern="900" dirty="0" err="1">
                <a:latin typeface="+mn-ea"/>
                <a:ea typeface="+mn-ea"/>
              </a:rPr>
              <a:t>년이내</a:t>
            </a:r>
            <a:r>
              <a:rPr lang="en-US" altLang="ko-KR" sz="1600" kern="900" dirty="0">
                <a:latin typeface="+mn-ea"/>
                <a:ea typeface="+mn-ea"/>
              </a:rPr>
              <a:t>)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ko-KR" sz="1600" kern="900" dirty="0">
                <a:latin typeface="+mn-ea"/>
                <a:ea typeface="+mn-ea"/>
              </a:rPr>
              <a:t>    ※ </a:t>
            </a:r>
            <a:r>
              <a:rPr lang="ko-KR" altLang="en-US" sz="1600" kern="900" dirty="0" err="1">
                <a:latin typeface="+mn-ea"/>
                <a:ea typeface="+mn-ea"/>
              </a:rPr>
              <a:t>군의무복무</a:t>
            </a:r>
            <a:r>
              <a:rPr lang="ko-KR" altLang="en-US" sz="1600" kern="900" dirty="0">
                <a:latin typeface="+mn-ea"/>
                <a:ea typeface="+mn-ea"/>
              </a:rPr>
              <a:t> 기간은 산정하지 않음</a:t>
            </a:r>
            <a:endParaRPr lang="en-US" altLang="ko-KR" sz="1600" kern="900" dirty="0">
              <a:latin typeface="+mn-ea"/>
              <a:ea typeface="+mn-ea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600" kern="900" dirty="0">
                <a:latin typeface="+mn-ea"/>
                <a:ea typeface="+mn-ea"/>
              </a:rPr>
              <a:t> (2) </a:t>
            </a:r>
            <a:r>
              <a:rPr lang="ko-KR" altLang="en-US" sz="1600" kern="900" dirty="0">
                <a:latin typeface="+mn-ea"/>
                <a:ea typeface="+mn-ea"/>
              </a:rPr>
              <a:t>학위청구논문 제출연한을 경과한 자는 </a:t>
            </a:r>
            <a:r>
              <a:rPr lang="ko-KR" altLang="en-US" sz="1600" kern="900" dirty="0" err="1">
                <a:latin typeface="+mn-ea"/>
                <a:ea typeface="+mn-ea"/>
              </a:rPr>
              <a:t>허가원을</a:t>
            </a:r>
            <a:r>
              <a:rPr lang="ko-KR" altLang="en-US" sz="1600" kern="900" dirty="0">
                <a:latin typeface="+mn-ea"/>
                <a:ea typeface="+mn-ea"/>
              </a:rPr>
              <a:t> 제출하고 논문작성 가능</a:t>
            </a:r>
            <a:endParaRPr lang="en-US" altLang="ko-KR" sz="1600" kern="900" dirty="0">
              <a:latin typeface="+mn-ea"/>
              <a:ea typeface="+mn-ea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600" kern="900" dirty="0">
                <a:latin typeface="+mn-ea"/>
                <a:ea typeface="+mn-ea"/>
              </a:rPr>
              <a:t>     - </a:t>
            </a:r>
            <a:r>
              <a:rPr lang="ko-KR" altLang="en-US" sz="1600" kern="900" dirty="0" err="1">
                <a:latin typeface="+mn-ea"/>
                <a:ea typeface="+mn-ea"/>
              </a:rPr>
              <a:t>허가원은</a:t>
            </a:r>
            <a:r>
              <a:rPr lang="ko-KR" altLang="en-US" sz="1600" kern="900" dirty="0">
                <a:latin typeface="+mn-ea"/>
                <a:ea typeface="+mn-ea"/>
              </a:rPr>
              <a:t> 지도교수 및 학과장의 확인을 받아서 일반대학원 </a:t>
            </a:r>
            <a:r>
              <a:rPr lang="ko-KR" altLang="en-US" sz="1600" kern="900" dirty="0" err="1">
                <a:latin typeface="+mn-ea"/>
                <a:ea typeface="+mn-ea"/>
              </a:rPr>
              <a:t>학사운영실</a:t>
            </a:r>
            <a:r>
              <a:rPr lang="en-US" altLang="ko-KR" sz="1600" kern="900" dirty="0">
                <a:latin typeface="+mn-ea"/>
                <a:ea typeface="+mn-ea"/>
              </a:rPr>
              <a:t> </a:t>
            </a:r>
            <a:r>
              <a:rPr lang="ko-KR" altLang="en-US" sz="1600" kern="900" dirty="0">
                <a:latin typeface="+mn-ea"/>
                <a:ea typeface="+mn-ea"/>
              </a:rPr>
              <a:t>제출</a:t>
            </a:r>
            <a:endParaRPr lang="en-US" altLang="ko-KR" sz="1600" kern="900" dirty="0">
              <a:latin typeface="+mn-ea"/>
              <a:ea typeface="+mn-ea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600" kern="900" dirty="0">
                <a:latin typeface="+mn-ea"/>
                <a:ea typeface="+mn-ea"/>
              </a:rPr>
              <a:t>    ※</a:t>
            </a:r>
            <a:r>
              <a:rPr lang="en-US" altLang="ko-KR" sz="1600" b="1" kern="900" dirty="0">
                <a:latin typeface="+mn-ea"/>
                <a:ea typeface="+mn-ea"/>
              </a:rPr>
              <a:t> </a:t>
            </a:r>
            <a:r>
              <a:rPr lang="ko-KR" altLang="en-US" sz="1600" b="1" kern="900" dirty="0" err="1">
                <a:latin typeface="+mn-ea"/>
                <a:ea typeface="+mn-ea"/>
              </a:rPr>
              <a:t>허가원</a:t>
            </a:r>
            <a:r>
              <a:rPr lang="ko-KR" altLang="en-US" sz="1600" b="1" kern="900" dirty="0">
                <a:latin typeface="+mn-ea"/>
                <a:ea typeface="+mn-ea"/>
              </a:rPr>
              <a:t> 제출은 </a:t>
            </a:r>
            <a:r>
              <a:rPr lang="en-US" altLang="ko-KR" sz="1600" b="1" kern="900" dirty="0">
                <a:latin typeface="+mn-ea"/>
                <a:ea typeface="+mn-ea"/>
              </a:rPr>
              <a:t>1</a:t>
            </a:r>
            <a:r>
              <a:rPr lang="ko-KR" altLang="en-US" sz="1600" b="1" kern="900" dirty="0">
                <a:latin typeface="+mn-ea"/>
                <a:ea typeface="+mn-ea"/>
              </a:rPr>
              <a:t>회만 가능</a:t>
            </a:r>
            <a:r>
              <a:rPr lang="ko-KR" altLang="en-US" sz="1600" kern="900" dirty="0">
                <a:latin typeface="+mn-ea"/>
                <a:ea typeface="+mn-ea"/>
              </a:rPr>
              <a:t>하므로 유의하시기 바랍니다</a:t>
            </a:r>
            <a:r>
              <a:rPr lang="en-US" altLang="ko-KR" sz="1600" kern="900" dirty="0">
                <a:latin typeface="+mn-ea"/>
                <a:ea typeface="+mn-ea"/>
              </a:rPr>
              <a:t>.</a:t>
            </a:r>
          </a:p>
        </p:txBody>
      </p:sp>
      <p:sp>
        <p:nvSpPr>
          <p:cNvPr id="9" name="모서리가 둥근 직사각형 44"/>
          <p:cNvSpPr/>
          <p:nvPr/>
        </p:nvSpPr>
        <p:spPr>
          <a:xfrm>
            <a:off x="611560" y="3755493"/>
            <a:ext cx="3024336" cy="35719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>
                <a:latin typeface="휴먼모음T" pitchFamily="18" charset="-127"/>
                <a:ea typeface="휴먼모음T" pitchFamily="18" charset="-127"/>
              </a:rPr>
              <a:t>학위청구논문 제출연한</a:t>
            </a:r>
            <a:endParaRPr lang="ko-KR" altLang="en-US" sz="17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" name="모서리가 둥근 직사각형 4"/>
          <p:cNvSpPr/>
          <p:nvPr/>
        </p:nvSpPr>
        <p:spPr>
          <a:xfrm>
            <a:off x="383349" y="1136740"/>
            <a:ext cx="8463314" cy="2440344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/>
          </a:p>
          <a:p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   </a:t>
            </a:r>
            <a:endParaRPr lang="ko-KR" altLang="en-US" sz="1200" dirty="0"/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467544" y="1262503"/>
            <a:ext cx="8463884" cy="230832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ko-KR" sz="1400" kern="900" dirty="0">
                <a:latin typeface="+mn-ea"/>
                <a:ea typeface="+mn-ea"/>
              </a:rPr>
              <a:t> </a:t>
            </a:r>
            <a:r>
              <a:rPr lang="en-US" altLang="ko-KR" sz="1600" kern="900" dirty="0">
                <a:latin typeface="+mn-ea"/>
                <a:ea typeface="+mn-ea"/>
              </a:rPr>
              <a:t>(1) </a:t>
            </a:r>
            <a:r>
              <a:rPr lang="ko-KR" altLang="en-US" sz="1600" kern="900" dirty="0">
                <a:latin typeface="+mn-ea"/>
                <a:ea typeface="+mn-ea"/>
              </a:rPr>
              <a:t>내용 </a:t>
            </a:r>
            <a:r>
              <a:rPr lang="en-US" altLang="ko-KR" sz="1600" kern="900" dirty="0">
                <a:latin typeface="+mn-ea"/>
                <a:ea typeface="+mn-ea"/>
              </a:rPr>
              <a:t>: </a:t>
            </a:r>
            <a:r>
              <a:rPr lang="ko-KR" altLang="en-US" sz="1600" kern="900" dirty="0">
                <a:latin typeface="+mn-ea"/>
                <a:ea typeface="+mn-ea"/>
              </a:rPr>
              <a:t>석사과정의 경우 학위청구논문 제출에 상응하는 대체수단 지정 가능</a:t>
            </a:r>
            <a:endParaRPr lang="en-US" altLang="ko-KR" sz="1600" kern="900" dirty="0">
              <a:latin typeface="+mn-ea"/>
              <a:ea typeface="+mn-ea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600" kern="900" dirty="0">
                <a:latin typeface="+mn-ea"/>
                <a:ea typeface="+mn-ea"/>
              </a:rPr>
              <a:t>     ※ </a:t>
            </a:r>
            <a:r>
              <a:rPr lang="ko-KR" altLang="en-US" sz="1600" kern="900" dirty="0" err="1">
                <a:latin typeface="+mn-ea"/>
                <a:ea typeface="+mn-ea"/>
              </a:rPr>
              <a:t>전공분야별</a:t>
            </a:r>
            <a:r>
              <a:rPr lang="ko-KR" altLang="en-US" sz="1600" kern="900" dirty="0">
                <a:latin typeface="+mn-ea"/>
                <a:ea typeface="+mn-ea"/>
              </a:rPr>
              <a:t> 특성에 따라 </a:t>
            </a:r>
            <a:r>
              <a:rPr lang="ko-KR" altLang="en-US" sz="1600" kern="900" dirty="0" err="1">
                <a:latin typeface="+mn-ea"/>
                <a:ea typeface="+mn-ea"/>
              </a:rPr>
              <a:t>대체제도</a:t>
            </a:r>
            <a:r>
              <a:rPr lang="ko-KR" altLang="en-US" sz="1600" kern="900" dirty="0">
                <a:latin typeface="+mn-ea"/>
                <a:ea typeface="+mn-ea"/>
              </a:rPr>
              <a:t> 운영 여부 상이</a:t>
            </a:r>
            <a:endParaRPr lang="en-US" altLang="ko-KR" sz="1600" kern="900" dirty="0">
              <a:latin typeface="+mn-ea"/>
              <a:ea typeface="+mn-ea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600" kern="900" dirty="0">
                <a:latin typeface="+mn-ea"/>
                <a:ea typeface="+mn-ea"/>
              </a:rPr>
              <a:t> (2) </a:t>
            </a:r>
            <a:r>
              <a:rPr lang="ko-KR" altLang="en-US" sz="1600" kern="900" dirty="0" err="1">
                <a:latin typeface="+mn-ea"/>
                <a:ea typeface="+mn-ea"/>
              </a:rPr>
              <a:t>대체제도</a:t>
            </a:r>
            <a:r>
              <a:rPr lang="ko-KR" altLang="en-US" sz="1600" kern="900" dirty="0">
                <a:latin typeface="+mn-ea"/>
                <a:ea typeface="+mn-ea"/>
              </a:rPr>
              <a:t> </a:t>
            </a:r>
            <a:r>
              <a:rPr lang="en-US" altLang="ko-KR" sz="1600" kern="900" dirty="0">
                <a:latin typeface="+mn-ea"/>
                <a:ea typeface="+mn-ea"/>
              </a:rPr>
              <a:t>: </a:t>
            </a:r>
            <a:r>
              <a:rPr lang="ko-KR" altLang="en-US" sz="1600" kern="900" dirty="0">
                <a:latin typeface="+mn-ea"/>
                <a:ea typeface="+mn-ea"/>
              </a:rPr>
              <a:t>① 프로젝트보고서</a:t>
            </a:r>
            <a:r>
              <a:rPr lang="en-US" altLang="ko-KR" sz="1600" kern="900" dirty="0">
                <a:latin typeface="+mn-ea"/>
                <a:ea typeface="+mn-ea"/>
              </a:rPr>
              <a:t>(</a:t>
            </a:r>
            <a:r>
              <a:rPr lang="ko-KR" altLang="en-US" sz="1600" kern="900" dirty="0" err="1">
                <a:latin typeface="+mn-ea"/>
                <a:ea typeface="+mn-ea"/>
              </a:rPr>
              <a:t>산학과제</a:t>
            </a:r>
            <a:r>
              <a:rPr lang="en-US" altLang="ko-KR" sz="1600" kern="900" dirty="0">
                <a:latin typeface="+mn-ea"/>
                <a:ea typeface="+mn-ea"/>
              </a:rPr>
              <a:t>, </a:t>
            </a:r>
            <a:r>
              <a:rPr lang="ko-KR" altLang="en-US" sz="1600" kern="900" dirty="0" err="1">
                <a:latin typeface="+mn-ea"/>
                <a:ea typeface="+mn-ea"/>
              </a:rPr>
              <a:t>창작및설계</a:t>
            </a:r>
            <a:r>
              <a:rPr lang="en-US" altLang="ko-KR" sz="1600" kern="900" dirty="0">
                <a:latin typeface="+mn-ea"/>
                <a:ea typeface="+mn-ea"/>
              </a:rPr>
              <a:t>, </a:t>
            </a:r>
            <a:r>
              <a:rPr lang="ko-KR" altLang="en-US" sz="1600" kern="900" dirty="0">
                <a:latin typeface="+mn-ea"/>
                <a:ea typeface="+mn-ea"/>
              </a:rPr>
              <a:t>사례연구</a:t>
            </a:r>
            <a:r>
              <a:rPr lang="en-US" altLang="ko-KR" sz="1600" kern="900" dirty="0">
                <a:latin typeface="+mn-ea"/>
                <a:ea typeface="+mn-ea"/>
              </a:rPr>
              <a:t>, </a:t>
            </a:r>
            <a:r>
              <a:rPr lang="ko-KR" altLang="en-US" sz="1600" kern="900" dirty="0">
                <a:latin typeface="+mn-ea"/>
                <a:ea typeface="+mn-ea"/>
              </a:rPr>
              <a:t>임상시험 등</a:t>
            </a:r>
            <a:r>
              <a:rPr lang="en-US" altLang="ko-KR" sz="1600" kern="900" dirty="0">
                <a:latin typeface="+mn-ea"/>
                <a:ea typeface="+mn-ea"/>
              </a:rPr>
              <a:t>)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ko-KR" sz="1600" kern="900" dirty="0">
                <a:latin typeface="+mn-ea"/>
                <a:ea typeface="+mn-ea"/>
              </a:rPr>
              <a:t>                  </a:t>
            </a:r>
            <a:r>
              <a:rPr lang="en-US" altLang="ko-KR" sz="1600" kern="900" dirty="0" smtClean="0">
                <a:latin typeface="+mn-ea"/>
                <a:ea typeface="+mn-ea"/>
              </a:rPr>
              <a:t> </a:t>
            </a:r>
            <a:r>
              <a:rPr lang="ko-KR" altLang="en-US" sz="1600" kern="900" dirty="0" smtClean="0">
                <a:latin typeface="+mn-ea"/>
                <a:ea typeface="+mn-ea"/>
              </a:rPr>
              <a:t>② </a:t>
            </a:r>
            <a:r>
              <a:rPr lang="ko-KR" altLang="en-US" sz="1600" kern="900" dirty="0">
                <a:latin typeface="+mn-ea"/>
                <a:ea typeface="+mn-ea"/>
              </a:rPr>
              <a:t>국내외 </a:t>
            </a:r>
            <a:r>
              <a:rPr lang="ko-KR" altLang="en-US" sz="1600" kern="900" dirty="0" err="1">
                <a:latin typeface="+mn-ea"/>
                <a:ea typeface="+mn-ea"/>
              </a:rPr>
              <a:t>저명학술지</a:t>
            </a:r>
            <a:r>
              <a:rPr lang="ko-KR" altLang="en-US" sz="1600" kern="900" dirty="0">
                <a:latin typeface="+mn-ea"/>
                <a:ea typeface="+mn-ea"/>
              </a:rPr>
              <a:t> 논문 </a:t>
            </a:r>
            <a:r>
              <a:rPr lang="ko-KR" altLang="en-US" sz="1600" kern="900" dirty="0" smtClean="0">
                <a:latin typeface="+mn-ea"/>
                <a:ea typeface="+mn-ea"/>
              </a:rPr>
              <a:t>게재</a:t>
            </a:r>
            <a:endParaRPr lang="en-US" altLang="ko-KR" sz="1600" kern="900" dirty="0" smtClean="0">
              <a:latin typeface="+mn-ea"/>
              <a:ea typeface="+mn-ea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600" kern="900" dirty="0" smtClean="0">
                <a:latin typeface="+mn-ea"/>
                <a:ea typeface="+mn-ea"/>
              </a:rPr>
              <a:t>                   </a:t>
            </a:r>
            <a:r>
              <a:rPr lang="ko-KR" altLang="en-US" sz="1600" kern="900" dirty="0" smtClean="0">
                <a:latin typeface="+mn-ea"/>
                <a:ea typeface="+mn-ea"/>
              </a:rPr>
              <a:t>③ 기타 등</a:t>
            </a:r>
            <a:endParaRPr lang="en-US" altLang="ko-KR" sz="1600" kern="900" dirty="0">
              <a:latin typeface="+mn-ea"/>
              <a:ea typeface="+mn-ea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600" kern="900" dirty="0">
                <a:latin typeface="+mn-ea"/>
                <a:ea typeface="+mn-ea"/>
              </a:rPr>
              <a:t> ※ </a:t>
            </a:r>
            <a:r>
              <a:rPr lang="ko-KR" altLang="en-US" sz="1600" kern="900" dirty="0">
                <a:latin typeface="+mn-ea"/>
                <a:ea typeface="+mn-ea"/>
              </a:rPr>
              <a:t>학과 내규 확인 필수</a:t>
            </a:r>
            <a:endParaRPr lang="en-US" altLang="ko-KR" sz="1600" kern="900" dirty="0">
              <a:latin typeface="+mn-ea"/>
              <a:ea typeface="+mn-ea"/>
            </a:endParaRPr>
          </a:p>
        </p:txBody>
      </p:sp>
      <p:sp>
        <p:nvSpPr>
          <p:cNvPr id="12" name="모서리가 둥근 직사각형 44"/>
          <p:cNvSpPr/>
          <p:nvPr/>
        </p:nvSpPr>
        <p:spPr>
          <a:xfrm>
            <a:off x="640637" y="911570"/>
            <a:ext cx="3024336" cy="35719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>
                <a:latin typeface="휴먼모음T" pitchFamily="18" charset="-127"/>
                <a:ea typeface="휴먼모음T" pitchFamily="18" charset="-127"/>
              </a:rPr>
              <a:t>석사 학위청구논문 대체제도</a:t>
            </a:r>
            <a:endParaRPr lang="ko-KR" altLang="en-US" sz="1700" dirty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00904133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ko-KR" altLang="en-US" sz="2300" dirty="0"/>
              <a:t>학술연구</a:t>
            </a:r>
          </a:p>
        </p:txBody>
      </p:sp>
      <p:sp>
        <p:nvSpPr>
          <p:cNvPr id="1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539859" y="652026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28</a:t>
            </a:fld>
            <a:endParaRPr lang="ko-KR" altLang="en-US" dirty="0"/>
          </a:p>
        </p:txBody>
      </p:sp>
      <p:sp>
        <p:nvSpPr>
          <p:cNvPr id="21" name="모서리가 둥근 직사각형 4"/>
          <p:cNvSpPr/>
          <p:nvPr/>
        </p:nvSpPr>
        <p:spPr>
          <a:xfrm>
            <a:off x="198871" y="980730"/>
            <a:ext cx="8643998" cy="5539531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/>
          </a:p>
          <a:p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   </a:t>
            </a:r>
            <a:endParaRPr lang="ko-KR" altLang="en-US" sz="1200" dirty="0"/>
          </a:p>
        </p:txBody>
      </p:sp>
      <p:sp>
        <p:nvSpPr>
          <p:cNvPr id="23" name="Text Box 13"/>
          <p:cNvSpPr txBox="1">
            <a:spLocks noChangeArrowheads="1"/>
          </p:cNvSpPr>
          <p:nvPr/>
        </p:nvSpPr>
        <p:spPr bwMode="auto">
          <a:xfrm>
            <a:off x="289497" y="1148553"/>
            <a:ext cx="8462744" cy="537070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지원대상 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재학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휴학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수료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수료생은 년간 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편 이내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 수료일 기준 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년 이내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 일반대학원생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400" dirty="0" err="1" smtClean="0">
                <a:latin typeface="맑은 고딕" pitchFamily="50" charset="-127"/>
                <a:ea typeface="맑은 고딕" pitchFamily="50" charset="-127"/>
              </a:rPr>
              <a:t>제외대상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: SRD1, SRD2,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글로벌우수인재양성장학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학사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-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석사연계장학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학사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-</a:t>
            </a:r>
            <a:r>
              <a:rPr lang="ko-KR" altLang="en-US" sz="1400" dirty="0" err="1">
                <a:latin typeface="맑은 고딕" pitchFamily="50" charset="-127"/>
                <a:ea typeface="맑은 고딕" pitchFamily="50" charset="-127"/>
              </a:rPr>
              <a:t>석박사통합연계장학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        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        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선정자는 제외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의무조건 논문 이상부터 신청 가능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수료 후 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년 경과자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지원논문 및 금액 </a:t>
            </a:r>
            <a:endParaRPr lang="en-US" altLang="ko-KR" sz="1400" strike="sngStrike" dirty="0">
              <a:latin typeface="맑은 고딕" pitchFamily="50" charset="-127"/>
              <a:ea typeface="맑은 고딕" pitchFamily="50" charset="-127"/>
            </a:endParaRPr>
          </a:p>
          <a:p>
            <a:pPr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지원대상 논문 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400" dirty="0">
                <a:latin typeface="+mn-ea"/>
                <a:ea typeface="+mn-ea"/>
              </a:rPr>
              <a:t>본인이 주저자</a:t>
            </a:r>
            <a:r>
              <a:rPr lang="en-US" altLang="ko-KR" sz="1400" dirty="0">
                <a:latin typeface="+mn-ea"/>
                <a:ea typeface="+mn-ea"/>
              </a:rPr>
              <a:t>(</a:t>
            </a:r>
            <a:r>
              <a:rPr lang="ko-KR" altLang="en-US" sz="1400" dirty="0">
                <a:latin typeface="+mn-ea"/>
                <a:ea typeface="+mn-ea"/>
              </a:rPr>
              <a:t>제</a:t>
            </a:r>
            <a:r>
              <a:rPr lang="en-US" altLang="ko-KR" sz="1400" dirty="0">
                <a:latin typeface="+mn-ea"/>
                <a:ea typeface="+mn-ea"/>
              </a:rPr>
              <a:t>1</a:t>
            </a:r>
            <a:r>
              <a:rPr lang="ko-KR" altLang="en-US" sz="1400" dirty="0">
                <a:latin typeface="+mn-ea"/>
                <a:ea typeface="+mn-ea"/>
              </a:rPr>
              <a:t>저자</a:t>
            </a:r>
            <a:r>
              <a:rPr lang="en-US" altLang="ko-KR" sz="1400" dirty="0">
                <a:latin typeface="+mn-ea"/>
                <a:ea typeface="+mn-ea"/>
              </a:rPr>
              <a:t>)</a:t>
            </a:r>
            <a:r>
              <a:rPr lang="ko-KR" altLang="en-US" sz="1400" dirty="0">
                <a:latin typeface="+mn-ea"/>
                <a:ea typeface="+mn-ea"/>
              </a:rPr>
              <a:t>로 게재한 논문</a:t>
            </a:r>
            <a:r>
              <a:rPr lang="en-US" altLang="ko-KR" sz="1300" dirty="0">
                <a:latin typeface="+mn-ea"/>
                <a:ea typeface="+mn-ea"/>
              </a:rPr>
              <a:t>(</a:t>
            </a:r>
            <a:r>
              <a:rPr lang="ko-KR" altLang="en-US" sz="1300" dirty="0">
                <a:latin typeface="+mn-ea"/>
                <a:ea typeface="+mn-ea"/>
              </a:rPr>
              <a:t>단</a:t>
            </a:r>
            <a:r>
              <a:rPr lang="en-US" altLang="ko-KR" sz="1300" dirty="0">
                <a:latin typeface="+mn-ea"/>
                <a:ea typeface="+mn-ea"/>
              </a:rPr>
              <a:t>, </a:t>
            </a:r>
            <a:r>
              <a:rPr lang="ko-KR" altLang="en-US" sz="1300" dirty="0" err="1">
                <a:latin typeface="+mn-ea"/>
                <a:ea typeface="+mn-ea"/>
              </a:rPr>
              <a:t>사사표기가</a:t>
            </a:r>
            <a:r>
              <a:rPr lang="ko-KR" altLang="en-US" sz="1300" dirty="0">
                <a:latin typeface="+mn-ea"/>
                <a:ea typeface="+mn-ea"/>
              </a:rPr>
              <a:t> 타 기관인 경우 지원대상에서 제외</a:t>
            </a:r>
            <a:r>
              <a:rPr lang="en-US" altLang="ko-KR" sz="1300" dirty="0">
                <a:latin typeface="+mn-ea"/>
                <a:ea typeface="+mn-ea"/>
              </a:rPr>
              <a:t>)</a:t>
            </a: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kumimoji="0" lang="ko-KR" altLang="en-US" sz="1400" kern="0" dirty="0" err="1">
                <a:latin typeface="맑은 고딕" pitchFamily="50" charset="-127"/>
                <a:ea typeface="맑은 고딕" pitchFamily="50" charset="-127"/>
              </a:rPr>
              <a:t>저자표기</a:t>
            </a:r>
            <a:r>
              <a:rPr kumimoji="0" lang="ko-KR" altLang="en-US" sz="1400" kern="0" dirty="0">
                <a:latin typeface="맑은 고딕" pitchFamily="50" charset="-127"/>
                <a:ea typeface="맑은 고딕" pitchFamily="50" charset="-127"/>
              </a:rPr>
              <a:t> 세부기준</a:t>
            </a:r>
            <a:endParaRPr kumimoji="0" lang="en-US" altLang="ko-KR" sz="1400" kern="0" dirty="0">
              <a:latin typeface="맑은 고딕" pitchFamily="50" charset="-127"/>
              <a:ea typeface="맑은 고딕" pitchFamily="50" charset="-127"/>
            </a:endParaRPr>
          </a:p>
          <a:p>
            <a:pPr latinLnBrk="0"/>
            <a:r>
              <a:rPr kumimoji="0" lang="en-US" altLang="ko-KR" sz="1400" kern="0" dirty="0">
                <a:latin typeface="맑은 고딕" pitchFamily="50" charset="-127"/>
                <a:ea typeface="맑은 고딕" pitchFamily="50" charset="-127"/>
              </a:rPr>
              <a:t>    (</a:t>
            </a:r>
            <a:r>
              <a:rPr kumimoji="0" lang="ko-KR" altLang="en-US" sz="1400" kern="0" dirty="0">
                <a:latin typeface="맑은 고딕" pitchFamily="50" charset="-127"/>
                <a:ea typeface="맑은 고딕" pitchFamily="50" charset="-127"/>
              </a:rPr>
              <a:t>가</a:t>
            </a:r>
            <a:r>
              <a:rPr kumimoji="0" lang="en-US" altLang="ko-KR" sz="1400" kern="0" dirty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kumimoji="0" lang="ko-KR" altLang="en-US" sz="1400" kern="0" dirty="0">
                <a:latin typeface="맑은 고딕" pitchFamily="50" charset="-127"/>
                <a:ea typeface="맑은 고딕" pitchFamily="50" charset="-127"/>
              </a:rPr>
              <a:t>대학원생 주저자</a:t>
            </a:r>
            <a:r>
              <a:rPr kumimoji="0" lang="en-US" altLang="ko-KR" sz="1400" kern="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400" kern="0" dirty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 sz="1400" kern="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ko-KR" altLang="en-US" sz="1400" kern="0" dirty="0">
                <a:latin typeface="맑은 고딕" pitchFamily="50" charset="-127"/>
                <a:ea typeface="맑은 고딕" pitchFamily="50" charset="-127"/>
              </a:rPr>
              <a:t>저자</a:t>
            </a:r>
            <a:r>
              <a:rPr kumimoji="0" lang="en-US" altLang="ko-KR" sz="1400" kern="0" dirty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kumimoji="0" lang="ko-KR" altLang="en-US" sz="1400" kern="0" dirty="0">
                <a:latin typeface="맑은 고딕" pitchFamily="50" charset="-127"/>
                <a:ea typeface="맑은 고딕" pitchFamily="50" charset="-127"/>
              </a:rPr>
              <a:t>본교 전임교원이 </a:t>
            </a:r>
            <a:r>
              <a:rPr kumimoji="0" lang="ko-KR" altLang="en-US" sz="1400" kern="0" dirty="0" err="1">
                <a:latin typeface="맑은 고딕" pitchFamily="50" charset="-127"/>
                <a:ea typeface="맑은 고딕" pitchFamily="50" charset="-127"/>
              </a:rPr>
              <a:t>교신저자인</a:t>
            </a:r>
            <a:r>
              <a:rPr kumimoji="0" lang="ko-KR" altLang="en-US" sz="1400" kern="0" dirty="0">
                <a:latin typeface="맑은 고딕" pitchFamily="50" charset="-127"/>
                <a:ea typeface="맑은 고딕" pitchFamily="50" charset="-127"/>
              </a:rPr>
              <a:t> 논문만 지원</a:t>
            </a:r>
          </a:p>
          <a:p>
            <a:r>
              <a:rPr kumimoji="0" lang="en-US" altLang="ko-KR" sz="1400" kern="0" dirty="0">
                <a:latin typeface="맑은 고딕" pitchFamily="50" charset="-127"/>
                <a:ea typeface="맑은 고딕" pitchFamily="50" charset="-127"/>
              </a:rPr>
              <a:t>    (</a:t>
            </a:r>
            <a:r>
              <a:rPr kumimoji="0" lang="ko-KR" altLang="en-US" sz="1400" kern="0" dirty="0">
                <a:latin typeface="맑은 고딕" pitchFamily="50" charset="-127"/>
                <a:ea typeface="맑은 고딕" pitchFamily="50" charset="-127"/>
              </a:rPr>
              <a:t>나</a:t>
            </a:r>
            <a:r>
              <a:rPr kumimoji="0" lang="en-US" altLang="ko-KR" sz="1400" kern="0" dirty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kumimoji="0" lang="ko-KR" altLang="en-US" sz="1400" kern="0" dirty="0" err="1">
                <a:latin typeface="맑은 고딕" pitchFamily="50" charset="-127"/>
                <a:ea typeface="맑은 고딕" pitchFamily="50" charset="-127"/>
              </a:rPr>
              <a:t>교신저자가</a:t>
            </a:r>
            <a:r>
              <a:rPr kumimoji="0" lang="ko-KR" altLang="en-US" sz="1400" kern="0" dirty="0">
                <a:latin typeface="맑은 고딕" pitchFamily="50" charset="-127"/>
                <a:ea typeface="맑은 고딕" pitchFamily="50" charset="-127"/>
              </a:rPr>
              <a:t> 타 소속기관일 경우 </a:t>
            </a:r>
            <a:r>
              <a:rPr kumimoji="0" lang="ko-KR" altLang="en-US" sz="1400" kern="0" dirty="0" err="1">
                <a:latin typeface="맑은 고딕" pitchFamily="50" charset="-127"/>
                <a:ea typeface="맑은 고딕" pitchFamily="50" charset="-127"/>
              </a:rPr>
              <a:t>지원불가</a:t>
            </a:r>
            <a:endParaRPr kumimoji="0" lang="ko-KR" altLang="en-US" sz="1400" kern="0" dirty="0"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sz="1400" kern="0" dirty="0">
                <a:latin typeface="맑은 고딕" pitchFamily="50" charset="-127"/>
                <a:ea typeface="맑은 고딕" pitchFamily="50" charset="-127"/>
              </a:rPr>
              <a:t>    (</a:t>
            </a:r>
            <a:r>
              <a:rPr kumimoji="0" lang="ko-KR" altLang="en-US" sz="1400" kern="0" dirty="0">
                <a:latin typeface="맑은 고딕" pitchFamily="50" charset="-127"/>
                <a:ea typeface="맑은 고딕" pitchFamily="50" charset="-127"/>
              </a:rPr>
              <a:t>다</a:t>
            </a:r>
            <a:r>
              <a:rPr kumimoji="0" lang="en-US" altLang="ko-KR" sz="1400" kern="0" dirty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kumimoji="0" lang="ko-KR" altLang="en-US" sz="1400" kern="0" dirty="0">
                <a:latin typeface="맑은 고딕" pitchFamily="50" charset="-127"/>
                <a:ea typeface="맑은 고딕" pitchFamily="50" charset="-127"/>
              </a:rPr>
              <a:t>주저자 </a:t>
            </a:r>
            <a:r>
              <a:rPr kumimoji="0" lang="ko-KR" altLang="en-US" sz="1400" kern="0" dirty="0" err="1">
                <a:latin typeface="맑은 고딕" pitchFamily="50" charset="-127"/>
                <a:ea typeface="맑은 고딕" pitchFamily="50" charset="-127"/>
              </a:rPr>
              <a:t>소속표기가</a:t>
            </a:r>
            <a:r>
              <a:rPr kumimoji="0" lang="ko-KR" altLang="en-US" sz="1400" kern="0" dirty="0">
                <a:latin typeface="맑은 고딕" pitchFamily="50" charset="-127"/>
                <a:ea typeface="맑은 고딕" pitchFamily="50" charset="-127"/>
              </a:rPr>
              <a:t> 반드시 동국대학교 일반대학원인 경우에 한하여 지원함</a:t>
            </a:r>
          </a:p>
          <a:p>
            <a:r>
              <a:rPr kumimoji="0" lang="en-US" altLang="ko-KR" sz="1400" kern="0" dirty="0">
                <a:latin typeface="맑은 고딕" pitchFamily="50" charset="-127"/>
                <a:ea typeface="맑은 고딕" pitchFamily="50" charset="-127"/>
              </a:rPr>
              <a:t>    (</a:t>
            </a:r>
            <a:r>
              <a:rPr kumimoji="0" lang="ko-KR" altLang="en-US" sz="1400" kern="0" dirty="0">
                <a:latin typeface="맑은 고딕" pitchFamily="50" charset="-127"/>
                <a:ea typeface="맑은 고딕" pitchFamily="50" charset="-127"/>
              </a:rPr>
              <a:t>라</a:t>
            </a:r>
            <a:r>
              <a:rPr kumimoji="0" lang="en-US" altLang="ko-KR" sz="1400" kern="0" dirty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kumimoji="0" lang="ko-KR" altLang="en-US" sz="1400" kern="0" dirty="0" err="1">
                <a:latin typeface="맑은 고딕" pitchFamily="50" charset="-127"/>
                <a:ea typeface="맑은 고딕" pitchFamily="50" charset="-127"/>
              </a:rPr>
              <a:t>교신저자가</a:t>
            </a:r>
            <a:r>
              <a:rPr kumimoji="0" lang="ko-KR" altLang="en-US" sz="1400" kern="0" dirty="0">
                <a:latin typeface="맑은 고딕" pitchFamily="50" charset="-127"/>
                <a:ea typeface="맑은 고딕" pitchFamily="50" charset="-127"/>
              </a:rPr>
              <a:t> 우리대학 </a:t>
            </a:r>
            <a:r>
              <a:rPr kumimoji="0" lang="ko-KR" altLang="en-US" sz="1400" kern="0" dirty="0" err="1">
                <a:latin typeface="맑은 고딕" pitchFamily="50" charset="-127"/>
                <a:ea typeface="맑은 고딕" pitchFamily="50" charset="-127"/>
              </a:rPr>
              <a:t>비전임교원</a:t>
            </a:r>
            <a:r>
              <a:rPr kumimoji="0" lang="en-US" altLang="ko-KR" sz="1400" kern="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400" kern="0" dirty="0" err="1">
                <a:latin typeface="맑은 고딕" pitchFamily="50" charset="-127"/>
                <a:ea typeface="맑은 고딕" pitchFamily="50" charset="-127"/>
              </a:rPr>
              <a:t>기타교원</a:t>
            </a:r>
            <a:r>
              <a:rPr kumimoji="0" lang="en-US" altLang="ko-KR" sz="1400" kern="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400" kern="0" dirty="0">
                <a:latin typeface="맑은 고딕" pitchFamily="50" charset="-127"/>
                <a:ea typeface="맑은 고딕" pitchFamily="50" charset="-127"/>
              </a:rPr>
              <a:t>없는 경우 해당 금액의 </a:t>
            </a:r>
            <a:r>
              <a:rPr kumimoji="0" lang="en-US" altLang="ko-KR" sz="1400" kern="0" dirty="0">
                <a:latin typeface="맑은 고딕" pitchFamily="50" charset="-127"/>
                <a:ea typeface="맑은 고딕" pitchFamily="50" charset="-127"/>
              </a:rPr>
              <a:t>50%</a:t>
            </a:r>
            <a:r>
              <a:rPr kumimoji="0" lang="ko-KR" altLang="en-US" sz="1400" kern="0" dirty="0">
                <a:latin typeface="맑은 고딕" pitchFamily="50" charset="-127"/>
                <a:ea typeface="맑은 고딕" pitchFamily="50" charset="-127"/>
              </a:rPr>
              <a:t>만 지급</a:t>
            </a: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400" dirty="0" err="1">
                <a:latin typeface="+mn-ea"/>
                <a:ea typeface="+mn-ea"/>
              </a:rPr>
              <a:t>지원논문</a:t>
            </a:r>
            <a:r>
              <a:rPr lang="ko-KR" altLang="en-US" sz="1400" dirty="0">
                <a:latin typeface="+mn-ea"/>
                <a:ea typeface="+mn-ea"/>
              </a:rPr>
              <a:t> 게재 기준일자 </a:t>
            </a:r>
            <a:r>
              <a:rPr lang="en-US" altLang="ko-KR" sz="1400" dirty="0">
                <a:latin typeface="+mn-ea"/>
                <a:ea typeface="+mn-ea"/>
              </a:rPr>
              <a:t>: </a:t>
            </a:r>
            <a:r>
              <a:rPr lang="ko-KR" altLang="en-US" sz="1400" dirty="0">
                <a:latin typeface="+mn-ea"/>
                <a:ea typeface="+mn-ea"/>
              </a:rPr>
              <a:t>게재일로부터 </a:t>
            </a:r>
            <a:r>
              <a:rPr lang="en-US" altLang="ko-KR" sz="1400" dirty="0">
                <a:latin typeface="+mn-ea"/>
                <a:ea typeface="+mn-ea"/>
              </a:rPr>
              <a:t>3</a:t>
            </a:r>
            <a:r>
              <a:rPr lang="ko-KR" altLang="en-US" sz="1400" dirty="0">
                <a:latin typeface="+mn-ea"/>
                <a:ea typeface="+mn-ea"/>
              </a:rPr>
              <a:t>개월 이후 신청 시 지원 불가</a:t>
            </a:r>
            <a:endParaRPr lang="en-US" altLang="ko-KR" sz="1400" dirty="0">
              <a:latin typeface="+mn-ea"/>
              <a:ea typeface="+mn-ea"/>
            </a:endParaRPr>
          </a:p>
          <a:p>
            <a:pPr marL="177800" indent="-177800"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접   수 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sz="1400" dirty="0" err="1">
                <a:latin typeface="맑은 고딕" pitchFamily="50" charset="-127"/>
                <a:ea typeface="맑은 고딕" pitchFamily="50" charset="-127"/>
              </a:rPr>
              <a:t>uDRIMS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입력 후 학술지게재장려금 신청서 출력하여 논문사본과 함께 제출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접수처 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400" b="1" u="sng" dirty="0">
                <a:latin typeface="맑은 고딕" pitchFamily="50" charset="-127"/>
                <a:ea typeface="맑은 고딕" pitchFamily="50" charset="-127"/>
              </a:rPr>
              <a:t>일반대학원 </a:t>
            </a:r>
            <a:r>
              <a:rPr lang="ko-KR" altLang="en-US" sz="1400" b="1" u="sng" dirty="0" err="1">
                <a:latin typeface="맑은 고딕" pitchFamily="50" charset="-127"/>
                <a:ea typeface="맑은 고딕" pitchFamily="50" charset="-127"/>
              </a:rPr>
              <a:t>학사운영실</a:t>
            </a:r>
            <a:endParaRPr lang="en-US" altLang="ko-KR" sz="1400" b="1" u="sng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kumimoji="0" lang="ko-KR" altLang="en-US" sz="14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기타 자세한 사항은 대학원 홈페이지</a:t>
            </a:r>
            <a:r>
              <a:rPr kumimoji="0" lang="en-US" altLang="ko-KR" sz="14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en-US" altLang="ko-KR" sz="14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hlinkClick r:id="rId4"/>
              </a:rPr>
              <a:t>http://gs.dongguk.edu</a:t>
            </a:r>
            <a:r>
              <a:rPr kumimoji="0" lang="en-US" altLang="ko-KR" sz="14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22" name="모서리가 둥근 직사각형 44"/>
          <p:cNvSpPr/>
          <p:nvPr/>
        </p:nvSpPr>
        <p:spPr>
          <a:xfrm>
            <a:off x="608140" y="802133"/>
            <a:ext cx="2992986" cy="35719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dirty="0"/>
              <a:t>학술지 게재 장려금 지원</a:t>
            </a: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5524673"/>
              </p:ext>
            </p:extLst>
          </p:nvPr>
        </p:nvGraphicFramePr>
        <p:xfrm>
          <a:off x="557869" y="2348880"/>
          <a:ext cx="7926001" cy="1638160"/>
        </p:xfrm>
        <a:graphic>
          <a:graphicData uri="http://schemas.openxmlformats.org/drawingml/2006/table">
            <a:tbl>
              <a:tblPr/>
              <a:tblGrid>
                <a:gridCol w="1268523">
                  <a:extLst>
                    <a:ext uri="{9D8B030D-6E8A-4147-A177-3AD203B41FA5}">
                      <a16:colId xmlns:a16="http://schemas.microsoft.com/office/drawing/2014/main" val="562039998"/>
                    </a:ext>
                  </a:extLst>
                </a:gridCol>
                <a:gridCol w="823739">
                  <a:extLst>
                    <a:ext uri="{9D8B030D-6E8A-4147-A177-3AD203B41FA5}">
                      <a16:colId xmlns:a16="http://schemas.microsoft.com/office/drawing/2014/main" val="2465445794"/>
                    </a:ext>
                  </a:extLst>
                </a:gridCol>
                <a:gridCol w="1040209">
                  <a:extLst>
                    <a:ext uri="{9D8B030D-6E8A-4147-A177-3AD203B41FA5}">
                      <a16:colId xmlns:a16="http://schemas.microsoft.com/office/drawing/2014/main" val="1773652637"/>
                    </a:ext>
                  </a:extLst>
                </a:gridCol>
                <a:gridCol w="1040209">
                  <a:extLst>
                    <a:ext uri="{9D8B030D-6E8A-4147-A177-3AD203B41FA5}">
                      <a16:colId xmlns:a16="http://schemas.microsoft.com/office/drawing/2014/main" val="3246993219"/>
                    </a:ext>
                  </a:extLst>
                </a:gridCol>
                <a:gridCol w="1040209">
                  <a:extLst>
                    <a:ext uri="{9D8B030D-6E8A-4147-A177-3AD203B41FA5}">
                      <a16:colId xmlns:a16="http://schemas.microsoft.com/office/drawing/2014/main" val="103449623"/>
                    </a:ext>
                  </a:extLst>
                </a:gridCol>
                <a:gridCol w="1040209">
                  <a:extLst>
                    <a:ext uri="{9D8B030D-6E8A-4147-A177-3AD203B41FA5}">
                      <a16:colId xmlns:a16="http://schemas.microsoft.com/office/drawing/2014/main" val="2101322852"/>
                    </a:ext>
                  </a:extLst>
                </a:gridCol>
                <a:gridCol w="1021575">
                  <a:extLst>
                    <a:ext uri="{9D8B030D-6E8A-4147-A177-3AD203B41FA5}">
                      <a16:colId xmlns:a16="http://schemas.microsoft.com/office/drawing/2014/main" val="3373454191"/>
                    </a:ext>
                  </a:extLst>
                </a:gridCol>
                <a:gridCol w="651328">
                  <a:extLst>
                    <a:ext uri="{9D8B030D-6E8A-4147-A177-3AD203B41FA5}">
                      <a16:colId xmlns:a16="http://schemas.microsoft.com/office/drawing/2014/main" val="3742613766"/>
                    </a:ext>
                  </a:extLst>
                </a:gridCol>
              </a:tblGrid>
              <a:tr h="292919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계열구분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국제저명학술지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23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국내저명학술지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9545090"/>
                  </a:ext>
                </a:extLst>
              </a:tr>
              <a:tr h="2586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A&amp;HCI, SSCI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SCIE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KCI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등재지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58154"/>
                  </a:ext>
                </a:extLst>
              </a:tr>
              <a:tr h="45591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JCR 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상위 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25%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이내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(Q1)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JCR 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상위 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50%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이내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(Q2)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JCR 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상위 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75%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이내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(Q3)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JCR 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상위 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100%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이내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(Q4)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225094"/>
                  </a:ext>
                </a:extLst>
              </a:tr>
              <a:tr h="29291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인문</a:t>
                      </a:r>
                      <a:r>
                        <a:rPr lang="en-US" altLang="ko-KR" sz="1000" b="1" kern="0" spc="-1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000" b="1" kern="0" spc="-1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사회</a:t>
                      </a:r>
                      <a:r>
                        <a:rPr lang="en-US" altLang="ko-KR" sz="1000" b="1" kern="0" spc="-1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000" b="1" kern="0" spc="-1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예체능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200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만원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만원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(*110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만원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(**120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만원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만원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만원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만원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만원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-15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1211771"/>
                  </a:ext>
                </a:extLst>
              </a:tr>
              <a:tr h="2636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자연</a:t>
                      </a:r>
                      <a:r>
                        <a:rPr lang="en-US" altLang="ko-KR" sz="1000" b="1" kern="0" spc="-1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000" b="1" kern="0" spc="-1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공학</a:t>
                      </a:r>
                      <a:r>
                        <a:rPr lang="en-US" altLang="ko-KR" sz="1000" b="1" kern="0" spc="-1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000" b="1" kern="0" spc="-1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의학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만원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미지원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524953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en-US" altLang="ko-KR" sz="2300" dirty="0"/>
              <a:t>E-CLASS</a:t>
            </a:r>
            <a:endParaRPr lang="ko-KR" altLang="en-US" sz="2300" dirty="0"/>
          </a:p>
        </p:txBody>
      </p:sp>
      <p:sp>
        <p:nvSpPr>
          <p:cNvPr id="1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67567" y="6453338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29</a:t>
            </a:fld>
            <a:endParaRPr lang="ko-KR" altLang="en-US" dirty="0"/>
          </a:p>
        </p:txBody>
      </p:sp>
      <p:sp>
        <p:nvSpPr>
          <p:cNvPr id="30" name="모서리가 둥근 직사각형 44"/>
          <p:cNvSpPr/>
          <p:nvPr/>
        </p:nvSpPr>
        <p:spPr>
          <a:xfrm>
            <a:off x="293346" y="908720"/>
            <a:ext cx="7125060" cy="36004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700" dirty="0" err="1">
                <a:latin typeface="+mj-ea"/>
                <a:ea typeface="+mj-ea"/>
              </a:rPr>
              <a:t>이클래스</a:t>
            </a:r>
            <a:r>
              <a:rPr lang="en-US" altLang="ko-KR" sz="1700" dirty="0">
                <a:latin typeface="+mj-ea"/>
                <a:ea typeface="+mj-ea"/>
              </a:rPr>
              <a:t>(E-CLASS, </a:t>
            </a:r>
            <a:r>
              <a:rPr lang="en-US" altLang="ko-KR" sz="1700" dirty="0">
                <a:latin typeface="+mj-ea"/>
                <a:ea typeface="+mj-ea"/>
                <a:hlinkClick r:id="rId3"/>
              </a:rPr>
              <a:t>http://eclass.dongguk.edu</a:t>
            </a:r>
            <a:r>
              <a:rPr lang="en-US" altLang="ko-KR" sz="1700" dirty="0">
                <a:latin typeface="+mj-ea"/>
                <a:ea typeface="+mj-ea"/>
              </a:rPr>
              <a:t> )</a:t>
            </a:r>
            <a:r>
              <a:rPr lang="ko-KR" altLang="en-US" sz="1700" dirty="0">
                <a:latin typeface="+mj-ea"/>
                <a:ea typeface="+mj-ea"/>
              </a:rPr>
              <a:t> 로그인</a:t>
            </a:r>
            <a:endParaRPr lang="ko-KR" altLang="en-US" sz="1700" b="1" dirty="0">
              <a:latin typeface="+mj-ea"/>
              <a:ea typeface="+mj-ea"/>
            </a:endParaRPr>
          </a:p>
        </p:txBody>
      </p:sp>
      <p:sp>
        <p:nvSpPr>
          <p:cNvPr id="31" name="Text Box 13"/>
          <p:cNvSpPr txBox="1">
            <a:spLocks noChangeArrowheads="1"/>
          </p:cNvSpPr>
          <p:nvPr/>
        </p:nvSpPr>
        <p:spPr bwMode="auto">
          <a:xfrm>
            <a:off x="179512" y="458930"/>
            <a:ext cx="8712968" cy="651870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4"/>
              </a:buBlip>
              <a:defRPr/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4"/>
              </a:buBlip>
              <a:defRPr/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4"/>
              </a:buBlip>
              <a:defRPr/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4"/>
              </a:buBlip>
              <a:defRPr/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4"/>
              </a:buBlip>
              <a:defRPr/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4"/>
              </a:buBlip>
              <a:defRPr/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4"/>
              </a:buBlip>
              <a:defRPr/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4"/>
              </a:buBlip>
              <a:defRPr/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4"/>
              </a:buBlip>
              <a:defRPr/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4"/>
              </a:buBlip>
              <a:defRPr/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4"/>
              </a:buBlip>
              <a:defRPr/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4"/>
              </a:buBlip>
              <a:defRPr/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4"/>
              </a:buBlip>
              <a:defRPr/>
            </a:pP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4"/>
              </a:buBlip>
              <a:defRPr/>
            </a:pP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4"/>
              </a:buBlip>
              <a:defRPr/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학부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교직원 로그인 클릭 →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ID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및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PASSWORD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를 입력한 후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Login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버튼을 클릭하면 </a:t>
            </a:r>
            <a:r>
              <a:rPr lang="ko-KR" altLang="en-US" sz="1600" dirty="0" err="1">
                <a:latin typeface="맑은 고딕" pitchFamily="50" charset="-127"/>
                <a:ea typeface="맑은 고딕" pitchFamily="50" charset="-127"/>
              </a:rPr>
              <a:t>로그인이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됨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600" dirty="0" err="1">
                <a:latin typeface="맑은 고딕" pitchFamily="50" charset="-127"/>
                <a:ea typeface="맑은 고딕" pitchFamily="50" charset="-127"/>
              </a:rPr>
              <a:t>uDRIMS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와 동일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177800" indent="-17780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4"/>
              </a:buBlip>
              <a:defRPr/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ID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는 학번이며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비밀번호는 사용자의 주민번호 앞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자리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+dg!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로 기본 설정되어 있음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dirty="0">
                <a:latin typeface="+mn-lt"/>
              </a:rPr>
              <a:t>    </a:t>
            </a:r>
            <a:r>
              <a:rPr lang="ko-KR" altLang="en-US" sz="1600" dirty="0">
                <a:latin typeface="+mj-ea"/>
                <a:ea typeface="+mj-ea"/>
              </a:rPr>
              <a:t>예</a:t>
            </a:r>
            <a:r>
              <a:rPr lang="en-US" altLang="ko-KR" sz="1600" dirty="0">
                <a:latin typeface="+mj-ea"/>
                <a:ea typeface="+mj-ea"/>
              </a:rPr>
              <a:t>) 1991</a:t>
            </a:r>
            <a:r>
              <a:rPr lang="ko-KR" altLang="en-US" sz="1600" dirty="0">
                <a:latin typeface="+mj-ea"/>
                <a:ea typeface="+mj-ea"/>
              </a:rPr>
              <a:t>년 </a:t>
            </a:r>
            <a:r>
              <a:rPr lang="en-US" altLang="ko-KR" sz="1600" dirty="0">
                <a:latin typeface="+mj-ea"/>
                <a:ea typeface="+mj-ea"/>
              </a:rPr>
              <a:t>1</a:t>
            </a:r>
            <a:r>
              <a:rPr lang="ko-KR" altLang="en-US" sz="1600" dirty="0">
                <a:latin typeface="+mj-ea"/>
                <a:ea typeface="+mj-ea"/>
              </a:rPr>
              <a:t>월 </a:t>
            </a:r>
            <a:r>
              <a:rPr lang="en-US" altLang="ko-KR" sz="1600" dirty="0">
                <a:latin typeface="+mj-ea"/>
                <a:ea typeface="+mj-ea"/>
              </a:rPr>
              <a:t>1</a:t>
            </a:r>
            <a:r>
              <a:rPr lang="ko-KR" altLang="en-US" sz="1600" dirty="0">
                <a:latin typeface="+mj-ea"/>
                <a:ea typeface="+mj-ea"/>
              </a:rPr>
              <a:t>일생의 경우</a:t>
            </a:r>
            <a:r>
              <a:rPr lang="en-US" altLang="ko-KR" sz="1600" dirty="0">
                <a:latin typeface="+mj-ea"/>
                <a:ea typeface="+mj-ea"/>
              </a:rPr>
              <a:t>, </a:t>
            </a:r>
            <a:r>
              <a:rPr lang="ko-KR" altLang="en-US" sz="1600" dirty="0">
                <a:latin typeface="+mj-ea"/>
                <a:ea typeface="+mj-ea"/>
              </a:rPr>
              <a:t>비밀번호 </a:t>
            </a:r>
            <a:r>
              <a:rPr lang="en-US" altLang="ko-KR" sz="1600" dirty="0">
                <a:latin typeface="+mj-ea"/>
                <a:ea typeface="+mj-ea"/>
              </a:rPr>
              <a:t>: 910101dg!</a:t>
            </a:r>
          </a:p>
          <a:p>
            <a:pPr marL="177800" indent="-17780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4"/>
              </a:buBlip>
              <a:defRPr/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518" y="1381191"/>
            <a:ext cx="8100956" cy="370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타원 2"/>
          <p:cNvSpPr/>
          <p:nvPr/>
        </p:nvSpPr>
        <p:spPr>
          <a:xfrm>
            <a:off x="2692152" y="1268762"/>
            <a:ext cx="1015752" cy="504055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4003526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ko-KR" altLang="en-US" sz="2300" dirty="0"/>
              <a:t>기타</a:t>
            </a:r>
          </a:p>
        </p:txBody>
      </p:sp>
      <p:sp>
        <p:nvSpPr>
          <p:cNvPr id="1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67567" y="6448253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30</a:t>
            </a:fld>
            <a:endParaRPr lang="ko-KR" altLang="en-US" dirty="0"/>
          </a:p>
        </p:txBody>
      </p:sp>
      <p:sp>
        <p:nvSpPr>
          <p:cNvPr id="21" name="모서리가 둥근 직사각형 4"/>
          <p:cNvSpPr/>
          <p:nvPr/>
        </p:nvSpPr>
        <p:spPr>
          <a:xfrm>
            <a:off x="428596" y="1158434"/>
            <a:ext cx="8286808" cy="1817442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/>
          </a:p>
          <a:p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   </a:t>
            </a:r>
            <a:endParaRPr lang="ko-KR" altLang="en-US" sz="1200" dirty="0"/>
          </a:p>
        </p:txBody>
      </p:sp>
      <p:sp>
        <p:nvSpPr>
          <p:cNvPr id="23" name="Text Box 13"/>
          <p:cNvSpPr txBox="1">
            <a:spLocks noChangeArrowheads="1"/>
          </p:cNvSpPr>
          <p:nvPr/>
        </p:nvSpPr>
        <p:spPr bwMode="auto">
          <a:xfrm>
            <a:off x="571472" y="1484785"/>
            <a:ext cx="7816952" cy="124649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대학원 홈페이지 주소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b="1" dirty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  <a:hlinkClick r:id="rId4"/>
              </a:rPr>
              <a:t>http://gs.dongguk.edu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학사제도 안내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학사일정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각종 양식 확인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학과별 </a:t>
            </a:r>
            <a:r>
              <a:rPr lang="ko-KR" altLang="en-US" sz="1600" dirty="0" err="1">
                <a:latin typeface="맑은 고딕" pitchFamily="50" charset="-127"/>
                <a:ea typeface="맑은 고딕" pitchFamily="50" charset="-127"/>
              </a:rPr>
              <a:t>요람자료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내규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학과별 제도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 err="1">
                <a:latin typeface="맑은 고딕" pitchFamily="50" charset="-127"/>
                <a:ea typeface="맑은 고딕" pitchFamily="50" charset="-127"/>
              </a:rPr>
              <a:t>교수진소개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등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확인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모서리가 둥근 직사각형 44"/>
          <p:cNvSpPr/>
          <p:nvPr/>
        </p:nvSpPr>
        <p:spPr>
          <a:xfrm>
            <a:off x="642910" y="1000108"/>
            <a:ext cx="5000660" cy="35719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dirty="0"/>
              <a:t>각종 학사일정</a:t>
            </a:r>
            <a:r>
              <a:rPr lang="en-US" altLang="ko-KR" sz="1700" b="1" dirty="0"/>
              <a:t>, </a:t>
            </a:r>
            <a:r>
              <a:rPr lang="ko-KR" altLang="en-US" sz="1700" b="1" dirty="0"/>
              <a:t>제도 및 절차 안내</a:t>
            </a:r>
          </a:p>
        </p:txBody>
      </p:sp>
      <p:sp>
        <p:nvSpPr>
          <p:cNvPr id="29" name="모서리가 둥근 직사각형 4"/>
          <p:cNvSpPr/>
          <p:nvPr/>
        </p:nvSpPr>
        <p:spPr>
          <a:xfrm>
            <a:off x="428596" y="3801640"/>
            <a:ext cx="8286808" cy="2147640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/>
          </a:p>
          <a:p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   </a:t>
            </a:r>
            <a:endParaRPr lang="ko-KR" altLang="en-US" sz="1200" dirty="0"/>
          </a:p>
        </p:txBody>
      </p:sp>
      <p:sp>
        <p:nvSpPr>
          <p:cNvPr id="30" name="모서리가 둥근 직사각형 44"/>
          <p:cNvSpPr/>
          <p:nvPr/>
        </p:nvSpPr>
        <p:spPr>
          <a:xfrm>
            <a:off x="642910" y="3643314"/>
            <a:ext cx="6017322" cy="357190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dirty="0"/>
              <a:t>개인정보변경</a:t>
            </a:r>
            <a:r>
              <a:rPr lang="en-US" altLang="ko-KR" sz="1700" b="1" dirty="0" smtClean="0"/>
              <a:t>(</a:t>
            </a:r>
            <a:r>
              <a:rPr lang="ko-KR" altLang="en-US" sz="1700" b="1" dirty="0" smtClean="0"/>
              <a:t>사진</a:t>
            </a:r>
            <a:r>
              <a:rPr lang="en-US" altLang="ko-KR" sz="1700" b="1" dirty="0" smtClean="0"/>
              <a:t>,</a:t>
            </a:r>
            <a:r>
              <a:rPr lang="ko-KR" altLang="en-US" sz="1700" b="1" dirty="0" smtClean="0"/>
              <a:t>주소</a:t>
            </a:r>
            <a:r>
              <a:rPr lang="en-US" altLang="ko-KR" sz="1700" b="1" dirty="0" smtClean="0"/>
              <a:t>,</a:t>
            </a:r>
            <a:r>
              <a:rPr lang="ko-KR" altLang="en-US" sz="1700" b="1" dirty="0" smtClean="0"/>
              <a:t>전화번호</a:t>
            </a:r>
            <a:r>
              <a:rPr lang="en-US" altLang="ko-KR" sz="1700" b="1" dirty="0" smtClean="0"/>
              <a:t>,</a:t>
            </a:r>
            <a:r>
              <a:rPr lang="ko-KR" altLang="en-US" sz="1700" b="1" dirty="0" smtClean="0"/>
              <a:t>이메일</a:t>
            </a:r>
            <a:r>
              <a:rPr lang="en-US" altLang="ko-KR" sz="1700" b="1" dirty="0" smtClean="0"/>
              <a:t>,</a:t>
            </a:r>
            <a:r>
              <a:rPr lang="ko-KR" altLang="en-US" sz="1700" b="1" dirty="0" err="1" smtClean="0"/>
              <a:t>영문명</a:t>
            </a:r>
            <a:r>
              <a:rPr lang="en-US" altLang="ko-KR" sz="1700" b="1" dirty="0" smtClean="0"/>
              <a:t>,</a:t>
            </a:r>
            <a:r>
              <a:rPr lang="ko-KR" altLang="en-US" sz="1700" b="1" dirty="0" err="1" smtClean="0"/>
              <a:t>은행계좌등</a:t>
            </a:r>
            <a:r>
              <a:rPr lang="en-US" altLang="ko-KR" sz="1700" b="1" dirty="0"/>
              <a:t>)</a:t>
            </a:r>
            <a:endParaRPr lang="ko-KR" altLang="en-US" sz="1700" b="1" dirty="0"/>
          </a:p>
        </p:txBody>
      </p:sp>
      <p:sp>
        <p:nvSpPr>
          <p:cNvPr id="31" name="Text Box 13"/>
          <p:cNvSpPr txBox="1">
            <a:spLocks noChangeArrowheads="1"/>
          </p:cNvSpPr>
          <p:nvPr/>
        </p:nvSpPr>
        <p:spPr bwMode="auto">
          <a:xfrm>
            <a:off x="571472" y="4088044"/>
            <a:ext cx="8215370" cy="169277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 err="1">
                <a:latin typeface="맑은 고딕" pitchFamily="50" charset="-127"/>
                <a:ea typeface="맑은 고딕" pitchFamily="50" charset="-127"/>
              </a:rPr>
              <a:t>uDRIMS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→ 학적 → </a:t>
            </a:r>
            <a:r>
              <a:rPr lang="ko-KR" altLang="en-US" sz="1600" dirty="0" err="1">
                <a:latin typeface="맑은 고딕" pitchFamily="50" charset="-127"/>
                <a:ea typeface="맑은 고딕" pitchFamily="50" charset="-127"/>
              </a:rPr>
              <a:t>학적기본관리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→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학적정보등록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향후 대학원 공지사항이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SMS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및 </a:t>
            </a:r>
            <a:r>
              <a:rPr lang="ko-KR" altLang="en-US" sz="1600" dirty="0" err="1">
                <a:latin typeface="맑은 고딕" pitchFamily="50" charset="-127"/>
                <a:ea typeface="맑은 고딕" pitchFamily="50" charset="-127"/>
              </a:rPr>
              <a:t>이메일로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안내되는 경우가 있으니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  이메일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휴대폰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본인명의계좌 등의 정보를 입력 및 확인하여 주시기 바랍니다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전산에 등록된 </a:t>
            </a:r>
            <a:r>
              <a:rPr lang="ko-KR" altLang="en-US" sz="1600" dirty="0" err="1">
                <a:latin typeface="맑은 고딕" pitchFamily="50" charset="-127"/>
                <a:ea typeface="맑은 고딕" pitchFamily="50" charset="-127"/>
              </a:rPr>
              <a:t>영문명으로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증명서 및 </a:t>
            </a:r>
            <a:r>
              <a:rPr lang="ko-KR" altLang="en-US" sz="1600" dirty="0" err="1">
                <a:latin typeface="맑은 고딕" pitchFamily="50" charset="-127"/>
                <a:ea typeface="맑은 고딕" pitchFamily="50" charset="-127"/>
              </a:rPr>
              <a:t>학위증이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발급되므로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 err="1">
                <a:latin typeface="맑은 고딕" pitchFamily="50" charset="-127"/>
                <a:ea typeface="맑은 고딕" pitchFamily="50" charset="-127"/>
              </a:rPr>
              <a:t>영문명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등록 및 확인 바랍니다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.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ko-KR" altLang="en-US" sz="2300" dirty="0"/>
              <a:t>기타</a:t>
            </a:r>
          </a:p>
        </p:txBody>
      </p:sp>
      <p:sp>
        <p:nvSpPr>
          <p:cNvPr id="1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67567" y="6448253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31</a:t>
            </a:fld>
            <a:endParaRPr lang="ko-KR" altLang="en-US" dirty="0"/>
          </a:p>
        </p:txBody>
      </p:sp>
      <p:sp>
        <p:nvSpPr>
          <p:cNvPr id="11" name="모서리가 둥근 직사각형 4"/>
          <p:cNvSpPr/>
          <p:nvPr/>
        </p:nvSpPr>
        <p:spPr>
          <a:xfrm>
            <a:off x="428596" y="1077671"/>
            <a:ext cx="8286808" cy="5370582"/>
          </a:xfrm>
          <a:prstGeom prst="roundRect">
            <a:avLst>
              <a:gd name="adj" fmla="val 2332"/>
            </a:avLst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/>
          </a:p>
          <a:p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   </a:t>
            </a:r>
            <a:endParaRPr lang="ko-KR" altLang="en-US" sz="1200" dirty="0"/>
          </a:p>
        </p:txBody>
      </p:sp>
      <p:sp>
        <p:nvSpPr>
          <p:cNvPr id="12" name="모서리가 둥근 직사각형 44"/>
          <p:cNvSpPr/>
          <p:nvPr/>
        </p:nvSpPr>
        <p:spPr>
          <a:xfrm>
            <a:off x="614722" y="925465"/>
            <a:ext cx="3381214" cy="35719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/>
              <a:t>동국</a:t>
            </a:r>
            <a:r>
              <a:rPr lang="en-US" altLang="ko-KR" sz="1700" b="1"/>
              <a:t>PASS</a:t>
            </a:r>
            <a:r>
              <a:rPr lang="ko-KR" altLang="en-US" sz="1700" b="1"/>
              <a:t>앱 설치</a:t>
            </a:r>
            <a:endParaRPr lang="ko-KR" altLang="en-US" sz="1700" b="1" dirty="0"/>
          </a:p>
        </p:txBody>
      </p:sp>
      <p:sp>
        <p:nvSpPr>
          <p:cNvPr id="7" name="Text Box 13"/>
          <p:cNvSpPr txBox="1">
            <a:spLocks noChangeArrowheads="1"/>
          </p:cNvSpPr>
          <p:nvPr/>
        </p:nvSpPr>
        <p:spPr bwMode="auto">
          <a:xfrm>
            <a:off x="601612" y="1583582"/>
            <a:ext cx="7816952" cy="45735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400" dirty="0">
                <a:latin typeface="+mn-lt"/>
                <a:ea typeface="맑은 고딕" pitchFamily="50" charset="-127"/>
              </a:rPr>
              <a:t> </a:t>
            </a:r>
            <a:r>
              <a:rPr lang="ko-KR" altLang="en-US" sz="1400" b="1" dirty="0">
                <a:latin typeface="+mn-lt"/>
                <a:ea typeface="맑은 고딕" pitchFamily="50" charset="-127"/>
              </a:rPr>
              <a:t>동국</a:t>
            </a:r>
            <a:r>
              <a:rPr lang="en-US" altLang="ko-KR" sz="1400" b="1" dirty="0">
                <a:latin typeface="+mn-lt"/>
                <a:ea typeface="맑은 고딕" pitchFamily="50" charset="-127"/>
              </a:rPr>
              <a:t>PASS</a:t>
            </a:r>
            <a:r>
              <a:rPr lang="ko-KR" altLang="en-US" sz="1400" b="1" dirty="0">
                <a:latin typeface="+mn-lt"/>
                <a:ea typeface="맑은 고딕" pitchFamily="50" charset="-127"/>
              </a:rPr>
              <a:t>앱 이란</a:t>
            </a:r>
            <a:r>
              <a:rPr lang="en-US" altLang="ko-KR" sz="1400" b="1" dirty="0">
                <a:latin typeface="+mn-lt"/>
                <a:ea typeface="맑은 고딕" pitchFamily="50" charset="-127"/>
              </a:rPr>
              <a:t>?</a:t>
            </a:r>
          </a:p>
          <a:p>
            <a:pPr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dirty="0" smtClean="0">
                <a:latin typeface="+mn-lt"/>
                <a:ea typeface="맑은 고딕" pitchFamily="50" charset="-127"/>
              </a:rPr>
              <a:t>   - </a:t>
            </a:r>
            <a:r>
              <a:rPr lang="ko-KR" altLang="en-US" sz="1400" dirty="0" smtClean="0">
                <a:latin typeface="+mn-lt"/>
                <a:ea typeface="맑은 고딕" pitchFamily="50" charset="-127"/>
              </a:rPr>
              <a:t>동국의 </a:t>
            </a:r>
            <a:r>
              <a:rPr lang="ko-KR" altLang="en-US" sz="1400" dirty="0">
                <a:latin typeface="+mn-lt"/>
                <a:ea typeface="맑은 고딕" pitchFamily="50" charset="-127"/>
              </a:rPr>
              <a:t>어느 시스템이든 어떤 곳이든 </a:t>
            </a:r>
            <a:r>
              <a:rPr lang="en-US" altLang="ko-KR" sz="1400" dirty="0">
                <a:latin typeface="+mn-lt"/>
                <a:ea typeface="맑은 고딕" pitchFamily="50" charset="-127"/>
              </a:rPr>
              <a:t>PASS</a:t>
            </a:r>
            <a:r>
              <a:rPr lang="ko-KR" altLang="en-US" sz="1400" dirty="0">
                <a:latin typeface="+mn-lt"/>
                <a:ea typeface="맑은 고딕" pitchFamily="50" charset="-127"/>
              </a:rPr>
              <a:t>가 가능한 </a:t>
            </a:r>
            <a:r>
              <a:rPr lang="ko-KR" altLang="en-US" sz="1400" dirty="0" smtClean="0">
                <a:latin typeface="+mn-lt"/>
                <a:ea typeface="맑은 고딕" pitchFamily="50" charset="-127"/>
              </a:rPr>
              <a:t>앱</a:t>
            </a:r>
            <a:endParaRPr lang="en-US" altLang="ko-KR" sz="1400" dirty="0" smtClean="0">
              <a:latin typeface="+mn-lt"/>
              <a:ea typeface="맑은 고딕" pitchFamily="50" charset="-127"/>
            </a:endParaRPr>
          </a:p>
          <a:p>
            <a:pPr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dirty="0" smtClean="0">
                <a:latin typeface="+mn-lt"/>
                <a:ea typeface="맑은 고딕" pitchFamily="50" charset="-127"/>
              </a:rPr>
              <a:t>   </a:t>
            </a:r>
            <a:r>
              <a:rPr lang="en-US" altLang="ko-KR" sz="1400" dirty="0" smtClean="0">
                <a:latin typeface="+mn-lt"/>
                <a:ea typeface="맑은 고딕" pitchFamily="50" charset="-127"/>
              </a:rPr>
              <a:t>- </a:t>
            </a:r>
            <a:r>
              <a:rPr lang="ko-KR" altLang="en-US" sz="1400" dirty="0" smtClean="0">
                <a:latin typeface="+mn-lt"/>
                <a:ea typeface="맑은 고딕" pitchFamily="50" charset="-127"/>
              </a:rPr>
              <a:t>도서관 </a:t>
            </a:r>
            <a:r>
              <a:rPr lang="ko-KR" altLang="en-US" sz="1400" dirty="0" err="1">
                <a:latin typeface="+mn-lt"/>
                <a:ea typeface="맑은 고딕" pitchFamily="50" charset="-127"/>
              </a:rPr>
              <a:t>출입등에</a:t>
            </a:r>
            <a:r>
              <a:rPr lang="ko-KR" altLang="en-US" sz="1400" dirty="0">
                <a:latin typeface="+mn-lt"/>
                <a:ea typeface="맑은 고딕" pitchFamily="50" charset="-127"/>
              </a:rPr>
              <a:t> 필요한 </a:t>
            </a:r>
            <a:r>
              <a:rPr lang="ko-KR" altLang="en-US" sz="1400" dirty="0" smtClean="0">
                <a:latin typeface="+mn-lt"/>
                <a:ea typeface="맑은 고딕" pitchFamily="50" charset="-127"/>
              </a:rPr>
              <a:t>모바일신분증</a:t>
            </a:r>
            <a:r>
              <a:rPr lang="en-US" altLang="ko-KR" sz="1400" dirty="0" smtClean="0">
                <a:latin typeface="+mn-lt"/>
                <a:ea typeface="맑은 고딕" pitchFamily="50" charset="-127"/>
              </a:rPr>
              <a:t> </a:t>
            </a:r>
            <a:r>
              <a:rPr lang="ko-KR" altLang="en-US" sz="1400" dirty="0" smtClean="0">
                <a:latin typeface="+mn-lt"/>
                <a:ea typeface="맑은 고딕" pitchFamily="50" charset="-127"/>
              </a:rPr>
              <a:t>기능</a:t>
            </a:r>
            <a:r>
              <a:rPr lang="en-US" altLang="ko-KR" sz="1400" dirty="0" smtClean="0">
                <a:latin typeface="+mn-lt"/>
                <a:ea typeface="맑은 고딕" pitchFamily="50" charset="-127"/>
              </a:rPr>
              <a:t> </a:t>
            </a:r>
          </a:p>
          <a:p>
            <a:pPr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dirty="0">
                <a:latin typeface="+mn-lt"/>
                <a:ea typeface="맑은 고딕" pitchFamily="50" charset="-127"/>
              </a:rPr>
              <a:t> </a:t>
            </a:r>
            <a:r>
              <a:rPr lang="en-US" altLang="ko-KR" sz="1400" dirty="0" smtClean="0">
                <a:latin typeface="+mn-lt"/>
                <a:ea typeface="맑은 고딕" pitchFamily="50" charset="-127"/>
              </a:rPr>
              <a:t>  - </a:t>
            </a:r>
            <a:r>
              <a:rPr lang="ko-KR" altLang="en-US" sz="1400" dirty="0" smtClean="0">
                <a:latin typeface="+mn-lt"/>
                <a:ea typeface="맑은 고딕" pitchFamily="50" charset="-127"/>
              </a:rPr>
              <a:t>학교 </a:t>
            </a:r>
            <a:r>
              <a:rPr lang="ko-KR" altLang="en-US" sz="1400" dirty="0">
                <a:latin typeface="+mn-lt"/>
                <a:ea typeface="맑은 고딕" pitchFamily="50" charset="-127"/>
              </a:rPr>
              <a:t>홈페이지의 각종 공지사항을 채널서비스로 </a:t>
            </a:r>
            <a:r>
              <a:rPr lang="ko-KR" altLang="en-US" sz="1400" dirty="0" smtClean="0">
                <a:latin typeface="+mn-lt"/>
                <a:ea typeface="맑은 고딕" pitchFamily="50" charset="-127"/>
              </a:rPr>
              <a:t>선택적 구독</a:t>
            </a:r>
            <a:endParaRPr lang="en-US" altLang="ko-KR" sz="1400" dirty="0" smtClean="0">
              <a:latin typeface="+mn-lt"/>
              <a:ea typeface="맑은 고딕" pitchFamily="50" charset="-127"/>
            </a:endParaRPr>
          </a:p>
          <a:p>
            <a:pPr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dirty="0">
                <a:latin typeface="+mn-lt"/>
                <a:ea typeface="맑은 고딕" pitchFamily="50" charset="-127"/>
              </a:rPr>
              <a:t> </a:t>
            </a:r>
            <a:r>
              <a:rPr lang="en-US" altLang="ko-KR" sz="1400" dirty="0" smtClean="0">
                <a:latin typeface="+mn-lt"/>
                <a:ea typeface="맑은 고딕" pitchFamily="50" charset="-127"/>
              </a:rPr>
              <a:t>  - </a:t>
            </a:r>
            <a:r>
              <a:rPr lang="ko-KR" altLang="en-US" sz="1400" dirty="0" err="1" smtClean="0">
                <a:latin typeface="+mn-lt"/>
                <a:ea typeface="맑은 고딕" pitchFamily="50" charset="-127"/>
              </a:rPr>
              <a:t>학사관련</a:t>
            </a:r>
            <a:r>
              <a:rPr lang="ko-KR" altLang="en-US" sz="1400" dirty="0" smtClean="0">
                <a:latin typeface="+mn-lt"/>
                <a:ea typeface="맑은 고딕" pitchFamily="50" charset="-127"/>
              </a:rPr>
              <a:t> </a:t>
            </a:r>
            <a:r>
              <a:rPr lang="ko-KR" altLang="en-US" sz="1400" dirty="0">
                <a:latin typeface="+mn-lt"/>
                <a:ea typeface="맑은 고딕" pitchFamily="50" charset="-127"/>
              </a:rPr>
              <a:t>공지 및 각종 시스템의 처리결과를 실시간으로 </a:t>
            </a:r>
            <a:r>
              <a:rPr lang="ko-KR" altLang="en-US" sz="1400" dirty="0" smtClean="0">
                <a:latin typeface="+mn-lt"/>
                <a:ea typeface="맑은 고딕" pitchFamily="50" charset="-127"/>
              </a:rPr>
              <a:t>수신</a:t>
            </a:r>
            <a:endParaRPr lang="en-US" altLang="ko-KR" sz="1400" dirty="0" smtClean="0">
              <a:latin typeface="+mn-lt"/>
              <a:ea typeface="맑은 고딕" pitchFamily="50" charset="-127"/>
            </a:endParaRPr>
          </a:p>
          <a:p>
            <a:pPr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dirty="0">
                <a:latin typeface="+mn-lt"/>
                <a:ea typeface="맑은 고딕" pitchFamily="50" charset="-127"/>
              </a:rPr>
              <a:t> </a:t>
            </a:r>
            <a:r>
              <a:rPr lang="en-US" altLang="ko-KR" sz="1400" dirty="0" smtClean="0">
                <a:latin typeface="+mn-lt"/>
                <a:ea typeface="맑은 고딕" pitchFamily="50" charset="-127"/>
              </a:rPr>
              <a:t>  - </a:t>
            </a:r>
            <a:r>
              <a:rPr lang="ko-KR" altLang="en-US" sz="1400" dirty="0" smtClean="0">
                <a:latin typeface="+mn-lt"/>
                <a:ea typeface="맑은 고딕" pitchFamily="50" charset="-127"/>
              </a:rPr>
              <a:t>동국대학교 학생은 </a:t>
            </a:r>
            <a:r>
              <a:rPr lang="ko-KR" altLang="en-US" sz="1400" dirty="0">
                <a:latin typeface="+mn-lt"/>
                <a:ea typeface="맑은 고딕" pitchFamily="50" charset="-127"/>
              </a:rPr>
              <a:t>누구나 설치해야 하는 </a:t>
            </a:r>
            <a:r>
              <a:rPr lang="ko-KR" altLang="en-US" sz="1400" dirty="0" err="1">
                <a:latin typeface="+mn-lt"/>
                <a:ea typeface="맑은 고딕" pitchFamily="50" charset="-127"/>
              </a:rPr>
              <a:t>필수앱</a:t>
            </a:r>
            <a:endParaRPr lang="en-US" altLang="ko-KR" sz="1400" dirty="0">
              <a:latin typeface="+mn-lt"/>
              <a:ea typeface="맑은 고딕" pitchFamily="50" charset="-127"/>
            </a:endParaRPr>
          </a:p>
          <a:p>
            <a:pPr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400" dirty="0">
              <a:latin typeface="+mn-lt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400" b="1" dirty="0">
                <a:latin typeface="+mn-lt"/>
                <a:ea typeface="맑은 고딕" pitchFamily="50" charset="-127"/>
              </a:rPr>
              <a:t>설치</a:t>
            </a:r>
            <a:endParaRPr lang="en-US" altLang="ko-KR" sz="1400" b="1" dirty="0">
              <a:latin typeface="+mn-lt"/>
              <a:ea typeface="맑은 고딕" pitchFamily="50" charset="-127"/>
            </a:endParaRPr>
          </a:p>
          <a:p>
            <a:pPr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dirty="0">
                <a:latin typeface="+mn-lt"/>
                <a:ea typeface="맑은 고딕" pitchFamily="50" charset="-127"/>
              </a:rPr>
              <a:t>   - </a:t>
            </a:r>
            <a:r>
              <a:rPr lang="ko-KR" altLang="en-US" sz="1400" dirty="0">
                <a:latin typeface="+mn-lt"/>
                <a:ea typeface="맑은 고딕" pitchFamily="50" charset="-127"/>
              </a:rPr>
              <a:t>구글 안드로이드 계열 </a:t>
            </a:r>
            <a:r>
              <a:rPr lang="en-US" altLang="ko-KR" sz="1400" dirty="0">
                <a:latin typeface="+mn-lt"/>
                <a:ea typeface="맑은 고딕" pitchFamily="50" charset="-127"/>
              </a:rPr>
              <a:t>: “</a:t>
            </a:r>
            <a:r>
              <a:rPr lang="ko-KR" altLang="en-US" sz="1400" dirty="0">
                <a:latin typeface="+mn-lt"/>
                <a:ea typeface="맑은 고딕" pitchFamily="50" charset="-127"/>
              </a:rPr>
              <a:t>동국</a:t>
            </a:r>
            <a:r>
              <a:rPr lang="en-US" altLang="ko-KR" sz="1400" dirty="0">
                <a:latin typeface="+mn-lt"/>
                <a:ea typeface="맑은 고딕" pitchFamily="50" charset="-127"/>
              </a:rPr>
              <a:t>PASS”  </a:t>
            </a:r>
            <a:r>
              <a:rPr lang="ko-KR" altLang="en-US" sz="1400" dirty="0" err="1">
                <a:latin typeface="+mn-lt"/>
                <a:ea typeface="맑은 고딕" pitchFamily="50" charset="-127"/>
              </a:rPr>
              <a:t>검색후</a:t>
            </a:r>
            <a:r>
              <a:rPr lang="ko-KR" altLang="en-US" sz="1400" dirty="0">
                <a:latin typeface="+mn-lt"/>
                <a:ea typeface="맑은 고딕" pitchFamily="50" charset="-127"/>
              </a:rPr>
              <a:t> 설치</a:t>
            </a:r>
          </a:p>
          <a:p>
            <a:pPr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dirty="0">
                <a:latin typeface="+mn-lt"/>
                <a:ea typeface="맑은 고딕" pitchFamily="50" charset="-127"/>
              </a:rPr>
              <a:t>   - </a:t>
            </a:r>
            <a:r>
              <a:rPr lang="ko-KR" altLang="en-US" sz="1400" dirty="0">
                <a:latin typeface="+mn-lt"/>
                <a:ea typeface="맑은 고딕" pitchFamily="50" charset="-127"/>
              </a:rPr>
              <a:t>애플 </a:t>
            </a:r>
            <a:r>
              <a:rPr lang="en-US" altLang="ko-KR" sz="1400" dirty="0">
                <a:latin typeface="+mn-lt"/>
                <a:ea typeface="맑은 고딕" pitchFamily="50" charset="-127"/>
              </a:rPr>
              <a:t>IOS </a:t>
            </a:r>
            <a:r>
              <a:rPr lang="ko-KR" altLang="en-US" sz="1400" dirty="0">
                <a:latin typeface="+mn-lt"/>
                <a:ea typeface="맑은 고딕" pitchFamily="50" charset="-127"/>
              </a:rPr>
              <a:t>계열 </a:t>
            </a:r>
            <a:r>
              <a:rPr lang="en-US" altLang="ko-KR" sz="1400" dirty="0">
                <a:latin typeface="+mn-lt"/>
                <a:ea typeface="맑은 고딕" pitchFamily="50" charset="-127"/>
              </a:rPr>
              <a:t>: “</a:t>
            </a:r>
            <a:r>
              <a:rPr lang="ko-KR" altLang="en-US" sz="1400" dirty="0">
                <a:latin typeface="+mn-lt"/>
                <a:ea typeface="맑은 고딕" pitchFamily="50" charset="-127"/>
              </a:rPr>
              <a:t>동국</a:t>
            </a:r>
            <a:r>
              <a:rPr lang="en-US" altLang="ko-KR" sz="1400" dirty="0">
                <a:latin typeface="+mn-lt"/>
                <a:ea typeface="맑은 고딕" pitchFamily="50" charset="-127"/>
              </a:rPr>
              <a:t>PASS” </a:t>
            </a:r>
            <a:r>
              <a:rPr lang="ko-KR" altLang="en-US" sz="1400" dirty="0" err="1">
                <a:latin typeface="+mn-lt"/>
                <a:ea typeface="맑은 고딕" pitchFamily="50" charset="-127"/>
              </a:rPr>
              <a:t>검색후</a:t>
            </a:r>
            <a:r>
              <a:rPr lang="ko-KR" altLang="en-US" sz="1400" dirty="0">
                <a:latin typeface="+mn-lt"/>
                <a:ea typeface="맑은 고딕" pitchFamily="50" charset="-127"/>
              </a:rPr>
              <a:t> 설치</a:t>
            </a:r>
          </a:p>
          <a:p>
            <a:pPr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dirty="0">
                <a:latin typeface="+mn-lt"/>
                <a:ea typeface="맑은 고딕" pitchFamily="50" charset="-127"/>
              </a:rPr>
              <a:t>   - </a:t>
            </a:r>
            <a:r>
              <a:rPr lang="ko-KR" altLang="en-US" sz="1400" dirty="0">
                <a:latin typeface="+mn-lt"/>
                <a:ea typeface="맑은 고딕" pitchFamily="50" charset="-127"/>
              </a:rPr>
              <a:t>반드시 전화번호가 있는 단말기에서 앱 설치</a:t>
            </a:r>
            <a:endParaRPr lang="en-US" altLang="ko-KR" sz="1400" dirty="0">
              <a:latin typeface="+mn-lt"/>
              <a:ea typeface="맑은 고딕" pitchFamily="50" charset="-127"/>
            </a:endParaRPr>
          </a:p>
          <a:p>
            <a:pPr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400" b="1" dirty="0">
              <a:latin typeface="+mn-lt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400" b="1" dirty="0">
                <a:latin typeface="+mn-lt"/>
                <a:ea typeface="맑은 고딕" pitchFamily="50" charset="-127"/>
              </a:rPr>
              <a:t> 사용자 인증</a:t>
            </a:r>
            <a:endParaRPr lang="en-US" altLang="ko-KR" sz="1400" b="1" dirty="0">
              <a:latin typeface="+mn-lt"/>
              <a:ea typeface="맑은 고딕" pitchFamily="50" charset="-127"/>
            </a:endParaRPr>
          </a:p>
          <a:p>
            <a:pPr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dirty="0">
                <a:latin typeface="+mn-lt"/>
                <a:ea typeface="맑은 고딕" pitchFamily="50" charset="-127"/>
              </a:rPr>
              <a:t>   - </a:t>
            </a:r>
            <a:r>
              <a:rPr lang="en-US" altLang="ko-KR" sz="1400" dirty="0" err="1">
                <a:latin typeface="+mn-lt"/>
                <a:ea typeface="맑은 고딕" pitchFamily="50" charset="-127"/>
              </a:rPr>
              <a:t>uDRIMS</a:t>
            </a:r>
            <a:r>
              <a:rPr lang="en-US" altLang="ko-KR" sz="1400" dirty="0">
                <a:latin typeface="+mn-lt"/>
                <a:ea typeface="맑은 고딕" pitchFamily="50" charset="-127"/>
              </a:rPr>
              <a:t> </a:t>
            </a:r>
            <a:r>
              <a:rPr lang="ko-KR" altLang="en-US" sz="1400" dirty="0">
                <a:latin typeface="+mn-lt"/>
                <a:ea typeface="맑은 고딕" pitchFamily="50" charset="-127"/>
              </a:rPr>
              <a:t>사용자 </a:t>
            </a:r>
            <a:r>
              <a:rPr lang="en-US" altLang="ko-KR" sz="1400" dirty="0">
                <a:latin typeface="+mn-lt"/>
                <a:ea typeface="맑은 고딕" pitchFamily="50" charset="-127"/>
              </a:rPr>
              <a:t>: </a:t>
            </a:r>
            <a:r>
              <a:rPr lang="ko-KR" altLang="en-US" sz="1400" dirty="0">
                <a:latin typeface="+mn-lt"/>
                <a:ea typeface="맑은 고딕" pitchFamily="50" charset="-127"/>
              </a:rPr>
              <a:t>기존 </a:t>
            </a:r>
            <a:r>
              <a:rPr lang="en-US" altLang="ko-KR" sz="1400" dirty="0" err="1">
                <a:latin typeface="+mn-lt"/>
                <a:ea typeface="맑은 고딕" pitchFamily="50" charset="-127"/>
              </a:rPr>
              <a:t>uDRIMS</a:t>
            </a:r>
            <a:r>
              <a:rPr lang="en-US" altLang="ko-KR" sz="1400" dirty="0">
                <a:latin typeface="+mn-lt"/>
                <a:ea typeface="맑은 고딕" pitchFamily="50" charset="-127"/>
              </a:rPr>
              <a:t> </a:t>
            </a:r>
            <a:r>
              <a:rPr lang="ko-KR" altLang="en-US" sz="1400" dirty="0">
                <a:latin typeface="+mn-lt"/>
                <a:ea typeface="맑은 고딕" pitchFamily="50" charset="-127"/>
              </a:rPr>
              <a:t>아이디 </a:t>
            </a:r>
            <a:r>
              <a:rPr lang="en-US" altLang="ko-KR" sz="1400" dirty="0">
                <a:latin typeface="+mn-lt"/>
                <a:ea typeface="맑은 고딕" pitchFamily="50" charset="-127"/>
              </a:rPr>
              <a:t>/ </a:t>
            </a:r>
            <a:r>
              <a:rPr lang="ko-KR" altLang="en-US" sz="1400" dirty="0">
                <a:latin typeface="+mn-lt"/>
                <a:ea typeface="맑은 고딕" pitchFamily="50" charset="-127"/>
              </a:rPr>
              <a:t>패스워드로 인증</a:t>
            </a:r>
          </a:p>
          <a:p>
            <a:pPr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dirty="0">
                <a:latin typeface="+mn-lt"/>
                <a:ea typeface="맑은 고딕" pitchFamily="50" charset="-127"/>
              </a:rPr>
              <a:t>      * </a:t>
            </a:r>
            <a:r>
              <a:rPr lang="en-US" altLang="ko-KR" sz="1400" dirty="0" err="1">
                <a:latin typeface="+mn-lt"/>
                <a:ea typeface="맑은 고딕" pitchFamily="50" charset="-127"/>
              </a:rPr>
              <a:t>uDRIMS</a:t>
            </a:r>
            <a:r>
              <a:rPr lang="ko-KR" altLang="en-US" sz="1400" dirty="0">
                <a:latin typeface="+mn-lt"/>
                <a:ea typeface="맑은 고딕" pitchFamily="50" charset="-127"/>
              </a:rPr>
              <a:t>의 핸드폰번호로 </a:t>
            </a:r>
            <a:r>
              <a:rPr lang="ko-KR" altLang="en-US" sz="1400" dirty="0" err="1">
                <a:latin typeface="+mn-lt"/>
                <a:ea typeface="맑은 고딕" pitchFamily="50" charset="-127"/>
              </a:rPr>
              <a:t>연동되오니</a:t>
            </a:r>
            <a:r>
              <a:rPr lang="en-US" altLang="ko-KR" sz="1400" dirty="0">
                <a:latin typeface="+mn-lt"/>
                <a:ea typeface="맑은 고딕" pitchFamily="50" charset="-127"/>
              </a:rPr>
              <a:t>, </a:t>
            </a:r>
            <a:r>
              <a:rPr lang="ko-KR" altLang="en-US" sz="1400" dirty="0">
                <a:latin typeface="+mn-lt"/>
                <a:ea typeface="맑은 고딕" pitchFamily="50" charset="-127"/>
              </a:rPr>
              <a:t>사전에 </a:t>
            </a:r>
            <a:r>
              <a:rPr lang="en-US" altLang="ko-KR" sz="1400" dirty="0" err="1">
                <a:latin typeface="+mn-lt"/>
                <a:ea typeface="맑은 고딕" pitchFamily="50" charset="-127"/>
              </a:rPr>
              <a:t>uDRIMS</a:t>
            </a:r>
            <a:r>
              <a:rPr lang="ko-KR" altLang="en-US" sz="1400" dirty="0">
                <a:latin typeface="+mn-lt"/>
                <a:ea typeface="맑은 고딕" pitchFamily="50" charset="-127"/>
              </a:rPr>
              <a:t>에서 연락처 정보 수정 요망</a:t>
            </a:r>
            <a:r>
              <a:rPr lang="en-US" altLang="ko-KR" sz="1400" dirty="0">
                <a:latin typeface="+mn-lt"/>
                <a:ea typeface="맑은 고딕" pitchFamily="50" charset="-127"/>
              </a:rPr>
              <a:t>.</a:t>
            </a:r>
          </a:p>
          <a:p>
            <a:pPr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dirty="0">
                <a:latin typeface="+mn-lt"/>
                <a:ea typeface="맑은 고딕" pitchFamily="50" charset="-127"/>
              </a:rPr>
              <a:t>      * </a:t>
            </a:r>
            <a:r>
              <a:rPr lang="ko-KR" altLang="en-US" sz="1400" dirty="0">
                <a:latin typeface="+mn-lt"/>
                <a:ea typeface="맑은 고딕" pitchFamily="50" charset="-127"/>
              </a:rPr>
              <a:t>반드시 </a:t>
            </a:r>
            <a:r>
              <a:rPr lang="ko-KR" altLang="en-US" sz="1400" dirty="0" err="1">
                <a:latin typeface="+mn-lt"/>
                <a:ea typeface="맑은 고딕" pitchFamily="50" charset="-127"/>
              </a:rPr>
              <a:t>앱설치후</a:t>
            </a:r>
            <a:r>
              <a:rPr lang="ko-KR" altLang="en-US" sz="1400" dirty="0">
                <a:latin typeface="+mn-lt"/>
                <a:ea typeface="맑은 고딕" pitchFamily="50" charset="-127"/>
              </a:rPr>
              <a:t> 최초 </a:t>
            </a:r>
            <a:r>
              <a:rPr lang="ko-KR" altLang="en-US" sz="1400" dirty="0" err="1">
                <a:latin typeface="+mn-lt"/>
                <a:ea typeface="맑은 고딕" pitchFamily="50" charset="-127"/>
              </a:rPr>
              <a:t>로그인을</a:t>
            </a:r>
            <a:r>
              <a:rPr lang="ko-KR" altLang="en-US" sz="1400" dirty="0">
                <a:latin typeface="+mn-lt"/>
                <a:ea typeface="맑은 고딕" pitchFamily="50" charset="-127"/>
              </a:rPr>
              <a:t> 해야 이후부터 메시지 수신이 가능함</a:t>
            </a:r>
            <a:r>
              <a:rPr lang="en-US" altLang="ko-KR" sz="1400" dirty="0" smtClean="0">
                <a:latin typeface="+mn-lt"/>
                <a:ea typeface="맑은 고딕" pitchFamily="50" charset="-127"/>
              </a:rPr>
              <a:t>.</a:t>
            </a:r>
            <a:endParaRPr lang="en-US" altLang="ko-KR" sz="1400" dirty="0">
              <a:latin typeface="+mn-lt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05449782"/>
      </p:ext>
    </p:extLst>
  </p:cSld>
  <p:clrMapOvr>
    <a:masterClrMapping/>
  </p:clrMapOvr>
  <p:transition>
    <p:split orient="vert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ko-KR" altLang="en-US" sz="2300" dirty="0"/>
              <a:t>기타</a:t>
            </a:r>
          </a:p>
        </p:txBody>
      </p:sp>
      <p:sp>
        <p:nvSpPr>
          <p:cNvPr id="1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67567" y="6448253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32</a:t>
            </a:fld>
            <a:endParaRPr lang="ko-KR" altLang="en-US" dirty="0"/>
          </a:p>
        </p:txBody>
      </p:sp>
      <p:sp>
        <p:nvSpPr>
          <p:cNvPr id="29" name="모서리가 둥근 직사각형 4"/>
          <p:cNvSpPr/>
          <p:nvPr/>
        </p:nvSpPr>
        <p:spPr>
          <a:xfrm>
            <a:off x="428596" y="3933056"/>
            <a:ext cx="8286808" cy="2524840"/>
          </a:xfrm>
          <a:prstGeom prst="roundRect">
            <a:avLst>
              <a:gd name="adj" fmla="val 2332"/>
            </a:avLst>
          </a:prstGeom>
          <a:ln>
            <a:solidFill>
              <a:srgbClr val="FF5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/>
          </a:p>
          <a:p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   </a:t>
            </a:r>
            <a:endParaRPr lang="ko-KR" altLang="en-US" sz="1200" dirty="0"/>
          </a:p>
        </p:txBody>
      </p:sp>
      <p:sp>
        <p:nvSpPr>
          <p:cNvPr id="30" name="모서리가 둥근 직사각형 44"/>
          <p:cNvSpPr/>
          <p:nvPr/>
        </p:nvSpPr>
        <p:spPr>
          <a:xfrm>
            <a:off x="614722" y="3717149"/>
            <a:ext cx="6100418" cy="357190"/>
          </a:xfrm>
          <a:prstGeom prst="roundRect">
            <a:avLst/>
          </a:prstGeom>
          <a:solidFill>
            <a:srgbClr val="FF5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dirty="0"/>
              <a:t>일반대학원 </a:t>
            </a:r>
            <a:r>
              <a:rPr lang="ko-KR" altLang="en-US" sz="1700" b="1" dirty="0" err="1"/>
              <a:t>학사운영실</a:t>
            </a:r>
            <a:r>
              <a:rPr lang="ko-KR" altLang="en-US" sz="1700" b="1" dirty="0"/>
              <a:t> 및 </a:t>
            </a:r>
            <a:r>
              <a:rPr lang="en-US" altLang="ko-KR" sz="1700" b="1" dirty="0"/>
              <a:t>BMC</a:t>
            </a:r>
            <a:r>
              <a:rPr lang="ko-KR" altLang="en-US" sz="1700" b="1" dirty="0"/>
              <a:t>캠퍼스 </a:t>
            </a:r>
            <a:r>
              <a:rPr lang="ko-KR" altLang="en-US" sz="1700" b="1" dirty="0" err="1"/>
              <a:t>학사운영실</a:t>
            </a:r>
            <a:r>
              <a:rPr lang="ko-KR" altLang="en-US" sz="1700" b="1" dirty="0"/>
              <a:t> 전화번호</a:t>
            </a: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341448"/>
              </p:ext>
            </p:extLst>
          </p:nvPr>
        </p:nvGraphicFramePr>
        <p:xfrm>
          <a:off x="971600" y="5500464"/>
          <a:ext cx="4752528" cy="66484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3762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aseline="0" dirty="0" err="1">
                          <a:solidFill>
                            <a:schemeClr val="tx1"/>
                          </a:solidFill>
                        </a:rPr>
                        <a:t>한의과대학</a:t>
                      </a:r>
                      <a:r>
                        <a:rPr lang="ko-KR" altLang="en-US" sz="12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200" baseline="0" dirty="0" err="1">
                          <a:solidFill>
                            <a:schemeClr val="tx1"/>
                          </a:solidFill>
                        </a:rPr>
                        <a:t>학사운영실</a:t>
                      </a:r>
                      <a:endParaRPr lang="ko-KR" altLang="en-US" sz="120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aseline="0" dirty="0">
                          <a:solidFill>
                            <a:schemeClr val="tx1"/>
                          </a:solidFill>
                        </a:rPr>
                        <a:t>의과대학 </a:t>
                      </a:r>
                      <a:r>
                        <a:rPr lang="ko-KR" altLang="en-US" sz="1200" baseline="0" dirty="0" err="1">
                          <a:solidFill>
                            <a:schemeClr val="tx1"/>
                          </a:solidFill>
                        </a:rPr>
                        <a:t>학사운영실</a:t>
                      </a:r>
                      <a:endParaRPr lang="ko-KR" altLang="en-US" sz="120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76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031-961-5824</a:t>
                      </a:r>
                      <a:endParaRPr lang="ko-KR" altLang="en-US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054-770-2826</a:t>
                      </a:r>
                      <a:endParaRPr lang="ko-KR" altLang="en-US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모서리가 둥근 직사각형 4"/>
          <p:cNvSpPr/>
          <p:nvPr/>
        </p:nvSpPr>
        <p:spPr>
          <a:xfrm>
            <a:off x="428596" y="1052736"/>
            <a:ext cx="8286808" cy="2574048"/>
          </a:xfrm>
          <a:prstGeom prst="roundRect">
            <a:avLst>
              <a:gd name="adj" fmla="val 2332"/>
            </a:avLst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/>
          </a:p>
          <a:p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   </a:t>
            </a:r>
            <a:endParaRPr lang="ko-KR" altLang="en-US" sz="1200" dirty="0"/>
          </a:p>
        </p:txBody>
      </p:sp>
      <p:sp>
        <p:nvSpPr>
          <p:cNvPr id="12" name="모서리가 둥근 직사각형 44"/>
          <p:cNvSpPr/>
          <p:nvPr/>
        </p:nvSpPr>
        <p:spPr>
          <a:xfrm>
            <a:off x="614722" y="908720"/>
            <a:ext cx="2229086" cy="35719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dirty="0"/>
              <a:t>증 명 서 발 급</a:t>
            </a:r>
          </a:p>
        </p:txBody>
      </p:sp>
      <p:sp>
        <p:nvSpPr>
          <p:cNvPr id="19" name="Text Box 13"/>
          <p:cNvSpPr txBox="1">
            <a:spLocks noChangeArrowheads="1"/>
          </p:cNvSpPr>
          <p:nvPr/>
        </p:nvSpPr>
        <p:spPr bwMode="auto">
          <a:xfrm>
            <a:off x="571472" y="1268760"/>
            <a:ext cx="8215370" cy="233294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방문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/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무인 발급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국문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영문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통당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500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원 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인터넷 발급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종류별로 첫 장은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1,000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원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두 번째 장부터는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500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원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발급부서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본관 학생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CS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센터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(02-2260-8661~4) </a:t>
            </a: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                 ※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방학 중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10:00~17:00,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학기 중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09:00~17:00</a:t>
            </a: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전국 각 동사무소에서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FAX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민원 신청 가능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동국대학교 홈페이지 인터넷 증명 발급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무인 </a:t>
            </a:r>
            <a:r>
              <a:rPr lang="ko-KR" altLang="en-US" sz="1600" dirty="0" err="1">
                <a:latin typeface="맑은 고딕" pitchFamily="50" charset="-127"/>
                <a:ea typeface="맑은 고딕" pitchFamily="50" charset="-127"/>
              </a:rPr>
              <a:t>발급기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dirty="0" err="1">
                <a:latin typeface="맑은 고딕" pitchFamily="50" charset="-127"/>
                <a:ea typeface="맑은 고딕" pitchFamily="50" charset="-127"/>
              </a:rPr>
              <a:t>문화관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층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사회과학관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층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중앙도서관 입구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에서 발급가능</a:t>
            </a:r>
            <a:endParaRPr lang="en-US" altLang="ko-KR" sz="1600" dirty="0">
              <a:solidFill>
                <a:schemeClr val="accent2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613140" y="4077072"/>
            <a:ext cx="8215370" cy="137268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02-2260-3036 :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수업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성적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외국어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종합시험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논문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연구업적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졸업</a:t>
            </a:r>
            <a:endParaRPr lang="en-US" altLang="ko-KR" sz="1600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02-2260-3037 :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학적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학자금대출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비교과프로그램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외국어시험대체강좌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02-2260-3038 :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입학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장학</a:t>
            </a:r>
            <a:endParaRPr lang="en-US" altLang="ko-KR" sz="1600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02-2260-3137 :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종합 안내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84213" y="2635252"/>
            <a:ext cx="7772400" cy="10080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kumimoji="0" lang="ko-KR" altLang="en-US" sz="3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 panose="020B0503020000020004" pitchFamily="50" charset="-127"/>
              </a:rPr>
              <a:t>일반대학원 외국인유학생 관련사항 안내 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940152" y="1196752"/>
            <a:ext cx="3096344" cy="793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lnSpc>
                <a:spcPct val="110000"/>
              </a:lnSpc>
              <a:defRPr/>
            </a:pPr>
            <a:endParaRPr lang="en-US" altLang="ko-KR" sz="2000" dirty="0">
              <a:solidFill>
                <a:srgbClr val="EEECE1">
                  <a:lumMod val="50000"/>
                </a:srgbClr>
              </a:solidFill>
              <a:latin typeface="맑은 고딕"/>
              <a:ea typeface="맑은 고딕"/>
            </a:endParaRPr>
          </a:p>
          <a:p>
            <a:pPr algn="r">
              <a:lnSpc>
                <a:spcPct val="110000"/>
              </a:lnSpc>
              <a:defRPr/>
            </a:pPr>
            <a:endParaRPr lang="en-US" altLang="ko-KR" sz="2000" dirty="0">
              <a:solidFill>
                <a:srgbClr val="EEECE1">
                  <a:lumMod val="50000"/>
                </a:srgbClr>
              </a:solidFill>
              <a:latin typeface="맑은 고딕"/>
              <a:ea typeface="맑은 고딕"/>
            </a:endParaRPr>
          </a:p>
          <a:p>
            <a:pPr algn="r">
              <a:lnSpc>
                <a:spcPct val="110000"/>
              </a:lnSpc>
              <a:defRPr/>
            </a:pPr>
            <a:r>
              <a:rPr lang="ko-KR" altLang="en-US" sz="2000" b="1" dirty="0" err="1">
                <a:solidFill>
                  <a:srgbClr val="EEECE1">
                    <a:lumMod val="50000"/>
                  </a:srgbClr>
                </a:solidFill>
                <a:latin typeface="맑은 고딕"/>
                <a:ea typeface="맑은 고딕"/>
              </a:rPr>
              <a:t>국제처</a:t>
            </a:r>
            <a:r>
              <a:rPr lang="ko-KR" altLang="en-US" sz="2000" b="1" dirty="0">
                <a:solidFill>
                  <a:srgbClr val="EEECE1">
                    <a:lumMod val="50000"/>
                  </a:srgbClr>
                </a:solidFill>
                <a:latin typeface="맑은 고딕"/>
                <a:ea typeface="맑은 고딕"/>
              </a:rPr>
              <a:t>  글로벌입학팀</a:t>
            </a:r>
          </a:p>
        </p:txBody>
      </p:sp>
      <p:pic>
        <p:nvPicPr>
          <p:cNvPr id="7" name="Picture 2" descr="C:\Documents and Settings\Administrator\My Documents\기타\학교UI및이미지\20091001_pictur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149080"/>
            <a:ext cx="9144000" cy="27363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12192596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pPr algn="l"/>
            <a:r>
              <a:rPr lang="ko-KR" altLang="en-US" sz="23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출입국 </a:t>
            </a:r>
            <a:r>
              <a:rPr lang="ko-KR" altLang="en-US" sz="2300" dirty="0" err="1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체류관리</a:t>
            </a:r>
            <a:r>
              <a:rPr lang="ko-KR" altLang="en-US" sz="23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23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 </a:t>
            </a:r>
            <a:r>
              <a:rPr lang="ko-KR" altLang="en-US" sz="2300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유학생 안내</a:t>
            </a:r>
          </a:p>
        </p:txBody>
      </p:sp>
      <p:sp>
        <p:nvSpPr>
          <p:cNvPr id="1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67567" y="6448253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</a:rPr>
              <a:pPr>
                <a:defRPr/>
              </a:pPr>
              <a:t>34</a:t>
            </a:fld>
            <a:endParaRPr lang="ko-KR" altLang="en-US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0" y="836712"/>
            <a:ext cx="9144000" cy="56166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13" name="모서리가 둥근 직사각형 4"/>
          <p:cNvSpPr/>
          <p:nvPr/>
        </p:nvSpPr>
        <p:spPr>
          <a:xfrm>
            <a:off x="428596" y="1132933"/>
            <a:ext cx="8463884" cy="3200453"/>
          </a:xfrm>
          <a:prstGeom prst="roundRect">
            <a:avLst>
              <a:gd name="adj" fmla="val 2332"/>
            </a:avLst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defRPr/>
            </a:pPr>
            <a:endParaRPr lang="en-US" altLang="ko-KR" sz="800" dirty="0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 </a:t>
            </a:r>
          </a:p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   </a:t>
            </a:r>
            <a:endParaRPr lang="ko-KR" altLang="en-US" sz="1200" dirty="0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14" name="모서리가 둥근 직사각형 44"/>
          <p:cNvSpPr/>
          <p:nvPr/>
        </p:nvSpPr>
        <p:spPr>
          <a:xfrm>
            <a:off x="614722" y="980728"/>
            <a:ext cx="2171328" cy="35719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altLang="ko-KR" sz="1700" b="1" dirty="0">
                <a:solidFill>
                  <a:prstClr val="white"/>
                </a:solidFill>
                <a:latin typeface="맑은 고딕"/>
                <a:ea typeface="맑은 고딕" panose="020B0503020000020004" pitchFamily="50" charset="-127"/>
              </a:rPr>
              <a:t>D-2 </a:t>
            </a:r>
            <a:r>
              <a:rPr lang="ko-KR" altLang="en-US" sz="1700" b="1" dirty="0">
                <a:solidFill>
                  <a:prstClr val="white"/>
                </a:solidFill>
                <a:latin typeface="맑은 고딕"/>
                <a:ea typeface="맑은 고딕" panose="020B0503020000020004" pitchFamily="50" charset="-127"/>
              </a:rPr>
              <a:t>체류자격 변경</a:t>
            </a:r>
          </a:p>
        </p:txBody>
      </p:sp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485888" y="1268227"/>
            <a:ext cx="8286808" cy="341324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285750" indent="-28575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kumimoji="0" lang="ko-KR" altLang="en-US" sz="1400" kern="0" dirty="0">
                <a:solidFill>
                  <a:srgbClr val="0000FF"/>
                </a:solidFill>
                <a:latin typeface="맑은 고딕"/>
                <a:ea typeface="맑은 고딕" panose="020B0503020000020004" pitchFamily="50" charset="-127"/>
              </a:rPr>
              <a:t>신청기간</a:t>
            </a:r>
            <a:r>
              <a:rPr kumimoji="0" lang="ko-KR" altLang="en-US" sz="1400" kern="0" dirty="0">
                <a:solidFill>
                  <a:srgbClr val="000000"/>
                </a:solidFill>
                <a:latin typeface="맑은 고딕"/>
                <a:ea typeface="맑은 고딕" panose="020B0503020000020004" pitchFamily="50" charset="-127"/>
              </a:rPr>
              <a:t> </a:t>
            </a:r>
            <a:r>
              <a:rPr kumimoji="0" lang="en-US" altLang="ko-KR" sz="1400" kern="0" dirty="0">
                <a:solidFill>
                  <a:srgbClr val="000000"/>
                </a:solidFill>
                <a:latin typeface="맑은 고딕"/>
                <a:ea typeface="맑은 고딕" panose="020B0503020000020004" pitchFamily="50" charset="-127"/>
              </a:rPr>
              <a:t>: </a:t>
            </a:r>
            <a:r>
              <a:rPr kumimoji="0" lang="en-US" altLang="ko-KR" sz="1400" u="sng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 panose="020B0503020000020004" pitchFamily="50" charset="-127"/>
              </a:rPr>
              <a:t>2023</a:t>
            </a:r>
            <a:r>
              <a:rPr kumimoji="0" lang="ko-KR" altLang="en-US" sz="1400" u="sng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 panose="020B0503020000020004" pitchFamily="50" charset="-127"/>
              </a:rPr>
              <a:t>년 </a:t>
            </a:r>
            <a:r>
              <a:rPr kumimoji="0" lang="en-US" altLang="ko-KR" sz="1400" u="sng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 panose="020B0503020000020004" pitchFamily="50" charset="-127"/>
              </a:rPr>
              <a:t>2</a:t>
            </a:r>
            <a:r>
              <a:rPr kumimoji="0" lang="ko-KR" altLang="en-US" sz="1400" u="sng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 panose="020B0503020000020004" pitchFamily="50" charset="-127"/>
              </a:rPr>
              <a:t>월 </a:t>
            </a:r>
            <a:r>
              <a:rPr kumimoji="0" lang="en-US" altLang="ko-KR" sz="1400" u="sng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 panose="020B0503020000020004" pitchFamily="50" charset="-127"/>
              </a:rPr>
              <a:t>28</a:t>
            </a:r>
            <a:r>
              <a:rPr kumimoji="0" lang="ko-KR" altLang="en-US" sz="1400" u="sng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 panose="020B0503020000020004" pitchFamily="50" charset="-127"/>
              </a:rPr>
              <a:t>일</a:t>
            </a:r>
            <a:r>
              <a:rPr kumimoji="0" lang="en-US" altLang="ko-KR" sz="1400" u="sng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 panose="020B0503020000020004" pitchFamily="50" charset="-127"/>
              </a:rPr>
              <a:t> </a:t>
            </a:r>
            <a:r>
              <a:rPr kumimoji="0" lang="ko-KR" altLang="en-US" sz="1400" u="sng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 panose="020B0503020000020004" pitchFamily="50" charset="-127"/>
              </a:rPr>
              <a:t>전까지</a:t>
            </a:r>
            <a:r>
              <a:rPr kumimoji="0" lang="ko-KR" altLang="en-US" sz="1400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 panose="020B0503020000020004" pitchFamily="50" charset="-127"/>
              </a:rPr>
              <a:t> </a:t>
            </a:r>
            <a:r>
              <a:rPr kumimoji="0" lang="ko-KR" altLang="en-US" sz="1400" kern="0" dirty="0">
                <a:solidFill>
                  <a:srgbClr val="000000"/>
                </a:solidFill>
                <a:latin typeface="맑은 고딕"/>
                <a:ea typeface="맑은 고딕" panose="020B0503020000020004" pitchFamily="50" charset="-127"/>
              </a:rPr>
              <a:t>반드시 변경</a:t>
            </a:r>
            <a:endParaRPr lang="en-US" altLang="ko-KR" sz="1400" dirty="0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  <a:p>
            <a:pPr marL="285750" indent="-28575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ko-KR" altLang="en-US" sz="14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필요서류</a:t>
            </a:r>
            <a:r>
              <a:rPr lang="ko-KR" altLang="en-US" sz="1400" dirty="0">
                <a:solidFill>
                  <a:srgbClr val="0000FF"/>
                </a:solidFill>
                <a:latin typeface="맑은 고딕"/>
                <a:ea typeface="맑은 고딕" panose="020B0503020000020004" pitchFamily="50" charset="-127"/>
              </a:rPr>
              <a:t> </a:t>
            </a:r>
            <a:endParaRPr lang="en-US" altLang="ko-KR" sz="1400" dirty="0">
              <a:solidFill>
                <a:srgbClr val="0000FF"/>
              </a:solidFill>
              <a:latin typeface="맑은 고딕"/>
              <a:ea typeface="맑은 고딕" panose="020B0503020000020004" pitchFamily="50" charset="-127"/>
            </a:endParaRPr>
          </a:p>
          <a:p>
            <a:pPr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kern="0" dirty="0">
                <a:solidFill>
                  <a:srgbClr val="000000"/>
                </a:solidFill>
                <a:latin typeface="맑은 고딕"/>
                <a:ea typeface="맑은 고딕" panose="020B0503020000020004" pitchFamily="50" charset="-127"/>
              </a:rPr>
              <a:t> </a:t>
            </a:r>
            <a:r>
              <a:rPr kumimoji="0" lang="en-US" altLang="ko-KR" sz="1200" kern="0" dirty="0">
                <a:solidFill>
                  <a:srgbClr val="000000"/>
                </a:solidFill>
                <a:latin typeface="맑은 고딕"/>
                <a:ea typeface="맑은 고딕" panose="020B0503020000020004" pitchFamily="50" charset="-127"/>
              </a:rPr>
              <a:t>- </a:t>
            </a:r>
            <a:r>
              <a:rPr kumimoji="0" lang="ko-KR" altLang="en-US" sz="1200" kern="0" dirty="0">
                <a:solidFill>
                  <a:srgbClr val="000000"/>
                </a:solidFill>
                <a:latin typeface="맑은 고딕"/>
                <a:ea typeface="맑은 고딕" panose="020B0503020000020004" pitchFamily="50" charset="-127"/>
              </a:rPr>
              <a:t>신청서</a:t>
            </a:r>
            <a:r>
              <a:rPr kumimoji="0" lang="en-US" altLang="ko-KR" sz="1200" kern="0" dirty="0">
                <a:solidFill>
                  <a:srgbClr val="000000"/>
                </a:solidFill>
                <a:latin typeface="맑은 고딕"/>
                <a:ea typeface="맑은 고딕" panose="020B0503020000020004" pitchFamily="50" charset="-127"/>
              </a:rPr>
              <a:t>(</a:t>
            </a:r>
            <a:r>
              <a:rPr kumimoji="0" lang="ko-KR" altLang="en-US" sz="1200" kern="0" dirty="0">
                <a:solidFill>
                  <a:srgbClr val="000000"/>
                </a:solidFill>
                <a:latin typeface="맑은 고딕"/>
                <a:ea typeface="맑은 고딕" panose="020B0503020000020004" pitchFamily="50" charset="-127"/>
              </a:rPr>
              <a:t>글로벌인재지원팀</a:t>
            </a:r>
            <a:r>
              <a:rPr kumimoji="0" lang="en-US" altLang="ko-KR" sz="1200" kern="0" dirty="0">
                <a:solidFill>
                  <a:srgbClr val="000000"/>
                </a:solidFill>
                <a:latin typeface="맑은 고딕"/>
                <a:ea typeface="맑은 고딕" panose="020B0503020000020004" pitchFamily="50" charset="-127"/>
              </a:rPr>
              <a:t>), </a:t>
            </a:r>
            <a:r>
              <a:rPr kumimoji="0" lang="ko-KR" altLang="en-US" sz="1200" kern="0" dirty="0">
                <a:solidFill>
                  <a:srgbClr val="000000"/>
                </a:solidFill>
                <a:latin typeface="맑은 고딕"/>
                <a:ea typeface="맑은 고딕" panose="020B0503020000020004" pitchFamily="50" charset="-127"/>
              </a:rPr>
              <a:t>여권</a:t>
            </a:r>
            <a:r>
              <a:rPr kumimoji="0" lang="en-US" altLang="ko-KR" sz="1200" kern="0" dirty="0">
                <a:solidFill>
                  <a:srgbClr val="000000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0" lang="ko-KR" altLang="en-US" sz="1200" kern="0" dirty="0">
                <a:solidFill>
                  <a:srgbClr val="000000"/>
                </a:solidFill>
                <a:latin typeface="맑은 고딕"/>
                <a:ea typeface="맑은 고딕" panose="020B0503020000020004" pitchFamily="50" charset="-127"/>
              </a:rPr>
              <a:t>외국인등록증</a:t>
            </a:r>
            <a:r>
              <a:rPr kumimoji="0" lang="en-US" altLang="ko-KR" sz="1200" kern="0" dirty="0">
                <a:solidFill>
                  <a:srgbClr val="000000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0" lang="ko-KR" altLang="en-US" sz="1200" kern="0" dirty="0">
                <a:solidFill>
                  <a:srgbClr val="000000"/>
                </a:solidFill>
                <a:latin typeface="맑은 고딕"/>
                <a:ea typeface="맑은 고딕" panose="020B0503020000020004" pitchFamily="50" charset="-127"/>
              </a:rPr>
              <a:t>표준입학허가서</a:t>
            </a:r>
            <a:r>
              <a:rPr kumimoji="0" lang="en-US" altLang="ko-KR" sz="1200" kern="0" dirty="0">
                <a:solidFill>
                  <a:srgbClr val="000000"/>
                </a:solidFill>
                <a:latin typeface="맑은 고딕"/>
                <a:ea typeface="맑은 고딕" panose="020B0503020000020004" pitchFamily="50" charset="-127"/>
              </a:rPr>
              <a:t>(</a:t>
            </a:r>
            <a:r>
              <a:rPr kumimoji="0" lang="ko-KR" altLang="en-US" sz="1200" kern="0" dirty="0">
                <a:solidFill>
                  <a:srgbClr val="000000"/>
                </a:solidFill>
                <a:latin typeface="맑은 고딕"/>
                <a:ea typeface="맑은 고딕" panose="020B0503020000020004" pitchFamily="50" charset="-127"/>
              </a:rPr>
              <a:t>글로벌입학팀 배부</a:t>
            </a:r>
            <a:r>
              <a:rPr kumimoji="0" lang="en-US" altLang="ko-KR" sz="1200" kern="0" dirty="0">
                <a:solidFill>
                  <a:srgbClr val="000000"/>
                </a:solidFill>
                <a:latin typeface="맑은 고딕"/>
                <a:ea typeface="맑은 고딕" panose="020B0503020000020004" pitchFamily="50" charset="-127"/>
              </a:rPr>
              <a:t>), </a:t>
            </a:r>
          </a:p>
          <a:p>
            <a:pPr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kern="0" dirty="0">
                <a:solidFill>
                  <a:srgbClr val="000000"/>
                </a:solidFill>
                <a:latin typeface="맑은 고딕"/>
                <a:ea typeface="맑은 고딕" panose="020B0503020000020004" pitchFamily="50" charset="-127"/>
              </a:rPr>
              <a:t>    </a:t>
            </a:r>
            <a:r>
              <a:rPr kumimoji="0" lang="ko-KR" altLang="en-US" sz="1200" kern="0" dirty="0" err="1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등록금납부확인서</a:t>
            </a:r>
            <a:r>
              <a:rPr kumimoji="0" lang="en-US" altLang="ko-KR" sz="1200" kern="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0" lang="ko-KR" altLang="en-US" sz="1200" kern="0" dirty="0" err="1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거주사실증명서</a:t>
            </a:r>
            <a:r>
              <a:rPr kumimoji="0" lang="en-US" altLang="ko-KR" sz="1200" kern="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(</a:t>
            </a:r>
            <a:r>
              <a:rPr kumimoji="0" lang="ko-KR" altLang="en-US" sz="1200" kern="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계약서</a:t>
            </a:r>
            <a:r>
              <a:rPr kumimoji="0" lang="en-US" altLang="ko-KR" sz="1200" kern="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0" lang="ko-KR" altLang="en-US" sz="1200" kern="0" dirty="0" err="1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기숙사거주증명서</a:t>
            </a:r>
            <a:r>
              <a:rPr kumimoji="0" lang="ko-KR" altLang="en-US" sz="1200" kern="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 등</a:t>
            </a:r>
            <a:r>
              <a:rPr kumimoji="0" lang="en-US" altLang="ko-KR" sz="1200" kern="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),  </a:t>
            </a:r>
            <a:r>
              <a:rPr kumimoji="0" lang="ko-KR" altLang="en-US" sz="1200" kern="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수수료 </a:t>
            </a:r>
            <a:r>
              <a:rPr kumimoji="0" lang="en-US" altLang="ko-KR" sz="1200" kern="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13</a:t>
            </a:r>
            <a:r>
              <a:rPr kumimoji="0" lang="ko-KR" altLang="en-US" sz="1200" kern="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만원</a:t>
            </a:r>
            <a:r>
              <a:rPr kumimoji="0" lang="en-US" altLang="ko-KR" sz="1200" kern="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,</a:t>
            </a:r>
          </a:p>
          <a:p>
            <a:pPr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kern="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    </a:t>
            </a:r>
            <a:r>
              <a:rPr kumimoji="0" lang="ko-KR" altLang="en-US" sz="1200" kern="0" dirty="0" err="1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한국어학당</a:t>
            </a:r>
            <a:r>
              <a:rPr kumimoji="0" lang="ko-KR" altLang="en-US" sz="1200" kern="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 </a:t>
            </a:r>
            <a:r>
              <a:rPr kumimoji="0" lang="ko-KR" altLang="en-US" sz="1200" kern="0" dirty="0" err="1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출석확인서</a:t>
            </a:r>
            <a:r>
              <a:rPr kumimoji="0" lang="en-US" altLang="ko-KR" sz="1200" kern="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(D-4</a:t>
            </a:r>
            <a:r>
              <a:rPr kumimoji="0" lang="ko-KR" altLang="en-US" sz="1200" kern="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 소지자에 한함</a:t>
            </a:r>
            <a:r>
              <a:rPr kumimoji="0" lang="en-US" altLang="ko-KR" sz="1200" kern="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), </a:t>
            </a:r>
          </a:p>
          <a:p>
            <a:pPr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kern="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    2,000</a:t>
            </a:r>
            <a:r>
              <a:rPr kumimoji="0" lang="ko-KR" altLang="en-US" sz="1200" kern="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만원 이상의 한국 </a:t>
            </a:r>
            <a:r>
              <a:rPr kumimoji="0" lang="ko-KR" altLang="en-US" sz="1200" kern="0" dirty="0" err="1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은행잔고증명서</a:t>
            </a:r>
            <a:r>
              <a:rPr kumimoji="0" lang="en-US" altLang="ko-KR" sz="1200" kern="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(D-4</a:t>
            </a:r>
            <a:r>
              <a:rPr kumimoji="0" lang="ko-KR" altLang="en-US" sz="1200" kern="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 소지자 중 어학원 출석률 </a:t>
            </a:r>
            <a:r>
              <a:rPr kumimoji="0" lang="en-US" altLang="ko-KR" sz="1200" kern="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70% </a:t>
            </a:r>
            <a:r>
              <a:rPr kumimoji="0" lang="ko-KR" altLang="en-US" sz="1200" kern="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미만인 경우만 제출</a:t>
            </a:r>
            <a:r>
              <a:rPr kumimoji="0" lang="en-US" altLang="ko-KR" sz="1200" kern="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) </a:t>
            </a:r>
          </a:p>
          <a:p>
            <a:pPr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kern="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    ※ </a:t>
            </a:r>
            <a:r>
              <a:rPr kumimoji="0" lang="en-US" altLang="ko-KR" sz="1200" kern="0" dirty="0">
                <a:solidFill>
                  <a:srgbClr val="000000"/>
                </a:solidFill>
                <a:latin typeface="맑은 고딕"/>
                <a:ea typeface="맑은 고딕" panose="020B0503020000020004" pitchFamily="50" charset="-127"/>
              </a:rPr>
              <a:t>F1~5, D-6 </a:t>
            </a:r>
            <a:r>
              <a:rPr kumimoji="0" lang="ko-KR" altLang="en-US" sz="1200" kern="0" dirty="0">
                <a:solidFill>
                  <a:srgbClr val="000000"/>
                </a:solidFill>
                <a:latin typeface="맑은 고딕"/>
                <a:ea typeface="맑은 고딕" panose="020B0503020000020004" pitchFamily="50" charset="-127"/>
              </a:rPr>
              <a:t>체류자격 소지자는 </a:t>
            </a:r>
            <a:r>
              <a:rPr kumimoji="0" lang="en-US" altLang="ko-KR" sz="1200" kern="0" dirty="0">
                <a:solidFill>
                  <a:srgbClr val="000000"/>
                </a:solidFill>
                <a:latin typeface="맑은 고딕"/>
                <a:ea typeface="맑은 고딕" panose="020B0503020000020004" pitchFamily="50" charset="-127"/>
              </a:rPr>
              <a:t>D-2 </a:t>
            </a:r>
            <a:r>
              <a:rPr kumimoji="0" lang="ko-KR" altLang="en-US" sz="1200" kern="0" dirty="0">
                <a:solidFill>
                  <a:srgbClr val="000000"/>
                </a:solidFill>
                <a:latin typeface="맑은 고딕"/>
                <a:ea typeface="맑은 고딕" panose="020B0503020000020004" pitchFamily="50" charset="-127"/>
              </a:rPr>
              <a:t>변경 필요 없음</a:t>
            </a:r>
            <a:endParaRPr kumimoji="0" lang="en-US" altLang="ko-KR" sz="1200" kern="0" dirty="0">
              <a:solidFill>
                <a:srgbClr val="000000"/>
              </a:solidFill>
              <a:latin typeface="맑은 고딕"/>
              <a:ea typeface="맑은 고딕" panose="020B0503020000020004" pitchFamily="50" charset="-127"/>
            </a:endParaRPr>
          </a:p>
          <a:p>
            <a:pPr marL="285750" indent="-28575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kumimoji="0" lang="ko-KR" altLang="en-US" sz="1200" kern="0" dirty="0">
                <a:solidFill>
                  <a:srgbClr val="000000"/>
                </a:solidFill>
                <a:latin typeface="맑은 고딕"/>
                <a:ea typeface="맑은 고딕" panose="020B0503020000020004" pitchFamily="50" charset="-127"/>
              </a:rPr>
              <a:t>기존 </a:t>
            </a:r>
            <a:r>
              <a:rPr kumimoji="0" lang="en-US" altLang="ko-KR" sz="1200" kern="0" dirty="0">
                <a:solidFill>
                  <a:srgbClr val="000000"/>
                </a:solidFill>
                <a:latin typeface="맑은 고딕"/>
                <a:ea typeface="맑은 고딕" panose="020B0503020000020004" pitchFamily="50" charset="-127"/>
              </a:rPr>
              <a:t>D-2 </a:t>
            </a:r>
            <a:r>
              <a:rPr kumimoji="0" lang="ko-KR" altLang="en-US" sz="1200" kern="0" dirty="0">
                <a:solidFill>
                  <a:srgbClr val="000000"/>
                </a:solidFill>
                <a:latin typeface="맑은 고딕"/>
                <a:ea typeface="맑은 고딕" panose="020B0503020000020004" pitchFamily="50" charset="-127"/>
              </a:rPr>
              <a:t>소지자도</a:t>
            </a:r>
            <a:r>
              <a:rPr kumimoji="0" lang="en-US" altLang="ko-KR" sz="1200" kern="0" dirty="0">
                <a:solidFill>
                  <a:srgbClr val="000000"/>
                </a:solidFill>
                <a:latin typeface="맑은 고딕"/>
                <a:ea typeface="맑은 고딕" panose="020B0503020000020004" pitchFamily="50" charset="-127"/>
              </a:rPr>
              <a:t> </a:t>
            </a:r>
            <a:r>
              <a:rPr kumimoji="0" lang="ko-KR" altLang="en-US" sz="1200" kern="0" dirty="0">
                <a:solidFill>
                  <a:srgbClr val="000000"/>
                </a:solidFill>
                <a:latin typeface="맑은 고딕"/>
                <a:ea typeface="맑은 고딕" panose="020B0503020000020004" pitchFamily="50" charset="-127"/>
              </a:rPr>
              <a:t>학교가 변경된 경우</a:t>
            </a:r>
            <a:r>
              <a:rPr kumimoji="0" lang="en-US" altLang="ko-KR" sz="1200" kern="0" dirty="0">
                <a:solidFill>
                  <a:srgbClr val="000000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0" lang="ko-KR" altLang="en-US" sz="1200" kern="0" dirty="0">
                <a:solidFill>
                  <a:srgbClr val="000000"/>
                </a:solidFill>
                <a:latin typeface="맑은 고딕"/>
                <a:ea typeface="맑은 고딕" panose="020B0503020000020004" pitchFamily="50" charset="-127"/>
              </a:rPr>
              <a:t>학위과정 변경된 경우</a:t>
            </a:r>
            <a:r>
              <a:rPr kumimoji="0" lang="en-US" altLang="ko-KR" sz="1200" kern="0" dirty="0">
                <a:solidFill>
                  <a:srgbClr val="000000"/>
                </a:solidFill>
                <a:latin typeface="맑은 고딕"/>
                <a:ea typeface="맑은 고딕" panose="020B0503020000020004" pitchFamily="50" charset="-127"/>
              </a:rPr>
              <a:t>(</a:t>
            </a:r>
            <a:r>
              <a:rPr kumimoji="0" lang="ko-KR" altLang="en-US" sz="1200" kern="0" dirty="0">
                <a:solidFill>
                  <a:srgbClr val="000000"/>
                </a:solidFill>
                <a:latin typeface="맑은 고딕"/>
                <a:ea typeface="맑은 고딕" panose="020B0503020000020004" pitchFamily="50" charset="-127"/>
              </a:rPr>
              <a:t>학부→대학원</a:t>
            </a:r>
            <a:r>
              <a:rPr kumimoji="0" lang="en-US" altLang="ko-KR" sz="1200" kern="0" dirty="0">
                <a:solidFill>
                  <a:srgbClr val="000000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0" lang="ko-KR" altLang="en-US" sz="1200" kern="0" dirty="0">
                <a:solidFill>
                  <a:srgbClr val="000000"/>
                </a:solidFill>
                <a:latin typeface="맑은 고딕"/>
                <a:ea typeface="맑은 고딕" panose="020B0503020000020004" pitchFamily="50" charset="-127"/>
              </a:rPr>
              <a:t>석사→박사 등</a:t>
            </a:r>
            <a:r>
              <a:rPr kumimoji="0" lang="en-US" altLang="ko-KR" sz="1200" kern="0" dirty="0">
                <a:solidFill>
                  <a:srgbClr val="000000"/>
                </a:solidFill>
                <a:latin typeface="맑은 고딕"/>
                <a:ea typeface="맑은 고딕" panose="020B0503020000020004" pitchFamily="50" charset="-127"/>
              </a:rPr>
              <a:t>) </a:t>
            </a:r>
            <a:r>
              <a:rPr kumimoji="0" lang="ko-KR" altLang="en-US" sz="1200" kern="0" dirty="0">
                <a:solidFill>
                  <a:srgbClr val="000000"/>
                </a:solidFill>
                <a:latin typeface="맑은 고딕"/>
                <a:ea typeface="맑은 고딕" panose="020B0503020000020004" pitchFamily="50" charset="-127"/>
              </a:rPr>
              <a:t>반드시 변경 신고하여야 함</a:t>
            </a:r>
            <a:r>
              <a:rPr kumimoji="0" lang="en-US" altLang="ko-KR" sz="1200" kern="0" dirty="0">
                <a:solidFill>
                  <a:srgbClr val="000000"/>
                </a:solidFill>
                <a:latin typeface="맑은 고딕"/>
                <a:ea typeface="맑은 고딕" panose="020B0503020000020004" pitchFamily="50" charset="-127"/>
              </a:rPr>
              <a:t>(2021. </a:t>
            </a:r>
            <a:r>
              <a:rPr kumimoji="0" lang="en-US" altLang="ko-KR" sz="1200" kern="0" dirty="0" smtClean="0">
                <a:solidFill>
                  <a:srgbClr val="000000"/>
                </a:solidFill>
                <a:latin typeface="맑은 고딕"/>
                <a:ea typeface="맑은 고딕" panose="020B0503020000020004" pitchFamily="50" charset="-127"/>
              </a:rPr>
              <a:t>8. 27</a:t>
            </a:r>
            <a:r>
              <a:rPr kumimoji="0" lang="ko-KR" altLang="en-US" sz="1200" kern="0" dirty="0" smtClean="0">
                <a:solidFill>
                  <a:srgbClr val="000000"/>
                </a:solidFill>
                <a:latin typeface="맑은 고딕"/>
                <a:ea typeface="맑은 고딕" panose="020B0503020000020004" pitchFamily="50" charset="-127"/>
              </a:rPr>
              <a:t>까지</a:t>
            </a:r>
            <a:r>
              <a:rPr kumimoji="0" lang="en-US" altLang="ko-KR" sz="1200" kern="0" dirty="0">
                <a:solidFill>
                  <a:srgbClr val="000000"/>
                </a:solidFill>
                <a:latin typeface="맑은 고딕"/>
                <a:ea typeface="맑은 고딕" panose="020B0503020000020004" pitchFamily="50" charset="-127"/>
              </a:rPr>
              <a:t>)</a:t>
            </a:r>
            <a:r>
              <a:rPr kumimoji="0" lang="ko-KR" altLang="en-US" sz="1200" b="1" kern="0" dirty="0">
                <a:solidFill>
                  <a:srgbClr val="0000FF"/>
                </a:solidFill>
                <a:latin typeface="맑은 고딕"/>
              </a:rPr>
              <a:t> </a:t>
            </a:r>
            <a:endParaRPr kumimoji="0" lang="en-US" altLang="ko-KR" sz="1200" b="1" kern="0" dirty="0">
              <a:solidFill>
                <a:srgbClr val="0000FF"/>
              </a:solidFill>
              <a:latin typeface="맑은 고딕"/>
            </a:endParaRPr>
          </a:p>
          <a:p>
            <a:pPr marL="285750" indent="-28575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kumimoji="0" lang="ko-KR" altLang="en-US" sz="1200" b="1" kern="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출입국관리사무소 방문 전 </a:t>
            </a:r>
            <a:r>
              <a:rPr kumimoji="0" lang="ko-KR" altLang="en-US" sz="1200" b="1" kern="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온라인 </a:t>
            </a:r>
            <a:r>
              <a:rPr kumimoji="0" lang="ko-KR" altLang="en-US" sz="1200" b="1" kern="0" dirty="0" err="1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방문예약</a:t>
            </a:r>
            <a:r>
              <a:rPr kumimoji="0" lang="en-US" altLang="ko-KR" sz="1200" b="1" kern="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kumimoji="0" lang="en-US" altLang="ko-KR" sz="1200" b="1" kern="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hlinkClick r:id="rId3"/>
              </a:rPr>
              <a:t>www.hikorea.go.kr</a:t>
            </a:r>
            <a:r>
              <a:rPr kumimoji="0" lang="en-US" altLang="ko-KR" sz="1200" b="1" kern="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kumimoji="0" lang="ko-KR" altLang="en-US" sz="1200" b="1" kern="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혹은 글로벌인재지원팀 단체 </a:t>
            </a:r>
            <a:r>
              <a:rPr kumimoji="0" lang="ko-KR" altLang="en-US" sz="1200" b="1" kern="0" dirty="0" err="1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접수활용</a:t>
            </a:r>
            <a:r>
              <a:rPr kumimoji="0" lang="en-US" altLang="ko-KR" sz="1200" b="1" kern="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(https://www.dongguk.edu/mbs/kr/jsp/board/view.jsp?spage=1&amp;boardId=9457435&amp;boardSeq=26737245&amp;id=kr_010807000000&amp;column=&amp;search=&amp;categoryDepth=&amp;mcategoryId=25472904</a:t>
            </a:r>
            <a:r>
              <a:rPr kumimoji="0" lang="en-US" altLang="ko-KR" sz="1400" b="1" kern="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kumimoji="0" lang="ko-KR" altLang="ko-KR" sz="1400" b="1" kern="0" dirty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endParaRPr kumimoji="0" lang="ko-KR" altLang="ko-KR" sz="1400" kern="0" dirty="0">
              <a:solidFill>
                <a:srgbClr val="000000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20" name="모서리가 둥근 직사각형 4"/>
          <p:cNvSpPr/>
          <p:nvPr/>
        </p:nvSpPr>
        <p:spPr>
          <a:xfrm>
            <a:off x="428596" y="4579988"/>
            <a:ext cx="8463884" cy="1729332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defRPr/>
            </a:pPr>
            <a:endParaRPr lang="en-US" altLang="ko-KR" sz="800" dirty="0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 </a:t>
            </a:r>
          </a:p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   </a:t>
            </a:r>
            <a:endParaRPr lang="ko-KR" altLang="en-US" sz="1200" dirty="0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21" name="모서리가 둥근 직사각형 44"/>
          <p:cNvSpPr/>
          <p:nvPr/>
        </p:nvSpPr>
        <p:spPr>
          <a:xfrm>
            <a:off x="625052" y="4437112"/>
            <a:ext cx="4234981" cy="35719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ko-KR" altLang="en-US" sz="1700" b="1" dirty="0">
                <a:solidFill>
                  <a:prstClr val="white"/>
                </a:solidFill>
                <a:latin typeface="맑은 고딕"/>
                <a:ea typeface="맑은 고딕" panose="020B0503020000020004" pitchFamily="50" charset="-127"/>
              </a:rPr>
              <a:t>외국인유학생 시간제 취업</a:t>
            </a:r>
            <a:r>
              <a:rPr lang="en-US" altLang="ko-KR" sz="1700" b="1" dirty="0">
                <a:solidFill>
                  <a:prstClr val="white"/>
                </a:solidFill>
                <a:latin typeface="맑은 고딕"/>
                <a:ea typeface="맑은 고딕" panose="020B0503020000020004" pitchFamily="50" charset="-127"/>
              </a:rPr>
              <a:t>(</a:t>
            </a:r>
            <a:r>
              <a:rPr lang="ko-KR" altLang="en-US" sz="1700" b="1" dirty="0">
                <a:solidFill>
                  <a:prstClr val="white"/>
                </a:solidFill>
                <a:latin typeface="맑은 고딕"/>
                <a:ea typeface="맑은 고딕" panose="020B0503020000020004" pitchFamily="50" charset="-127"/>
              </a:rPr>
              <a:t>아르바이트</a:t>
            </a:r>
            <a:r>
              <a:rPr lang="en-US" altLang="ko-KR" sz="1700" b="1" dirty="0">
                <a:solidFill>
                  <a:prstClr val="white"/>
                </a:solidFill>
                <a:latin typeface="맑은 고딕"/>
                <a:ea typeface="맑은 고딕" panose="020B0503020000020004" pitchFamily="50" charset="-127"/>
              </a:rPr>
              <a:t>)</a:t>
            </a:r>
            <a:endParaRPr lang="ko-KR" altLang="en-US" sz="1700" b="1" dirty="0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22" name="Text Box 13"/>
          <p:cNvSpPr txBox="1">
            <a:spLocks noChangeArrowheads="1"/>
          </p:cNvSpPr>
          <p:nvPr/>
        </p:nvSpPr>
        <p:spPr bwMode="auto">
          <a:xfrm>
            <a:off x="467544" y="4898031"/>
            <a:ext cx="8496944" cy="137268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285750" indent="-28575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kumimoji="0" lang="en-US" altLang="ko-KR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D-2(</a:t>
            </a:r>
            <a:r>
              <a:rPr kumimoji="0" lang="ko-KR" altLang="en-US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유학</a:t>
            </a:r>
            <a:r>
              <a:rPr kumimoji="0" lang="en-US" altLang="ko-KR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kumimoji="0" lang="ko-KR" altLang="en-US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자격 외 활동</a:t>
            </a:r>
            <a:r>
              <a:rPr kumimoji="0" lang="en-US" altLang="ko-KR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kumimoji="0" lang="ko-KR" altLang="en-US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아르바이트 등</a:t>
            </a:r>
            <a:r>
              <a:rPr kumimoji="0" lang="en-US" altLang="ko-KR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kumimoji="0" lang="ko-KR" altLang="en-US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은 반드시 사전에 출입국관리사무소의 허가를 받아야 함</a:t>
            </a:r>
            <a:endParaRPr kumimoji="0" lang="en-US" altLang="ko-KR" sz="1600" kern="0" spc="-1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kumimoji="0" lang="ko-KR" altLang="en-US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신청서류 </a:t>
            </a:r>
            <a:r>
              <a:rPr kumimoji="0" lang="en-US" altLang="ko-KR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kumimoji="0" lang="ko-KR" altLang="en-US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여권</a:t>
            </a:r>
            <a:r>
              <a:rPr kumimoji="0" lang="en-US" altLang="ko-KR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0" lang="ko-KR" altLang="en-US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외국인등록증</a:t>
            </a:r>
            <a:r>
              <a:rPr kumimoji="0" lang="en-US" altLang="ko-KR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0" lang="ko-KR" altLang="en-US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신청서</a:t>
            </a:r>
            <a:r>
              <a:rPr kumimoji="0" lang="en-US" altLang="ko-KR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kumimoji="0" lang="ko-KR" altLang="en-US" sz="1600" kern="0" spc="-10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글로벌인재지원팀비치</a:t>
            </a:r>
            <a:r>
              <a:rPr kumimoji="0" lang="en-US" altLang="ko-KR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), </a:t>
            </a:r>
            <a:r>
              <a:rPr kumimoji="0" lang="ko-KR" altLang="en-US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시간제취업추천서</a:t>
            </a:r>
            <a:r>
              <a:rPr kumimoji="0" lang="en-US" altLang="ko-KR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0" lang="ko-KR" altLang="en-US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성적증명서</a:t>
            </a:r>
            <a:r>
              <a:rPr kumimoji="0" lang="en-US" altLang="ko-KR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kumimoji="0" lang="ko-KR" altLang="en-US" sz="1600" kern="0" spc="-10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필요시</a:t>
            </a:r>
            <a:r>
              <a:rPr kumimoji="0" lang="en-US" altLang="ko-KR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285750" indent="-28575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kumimoji="0" lang="ko-KR" altLang="en-US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허용범위 </a:t>
            </a:r>
            <a:r>
              <a:rPr kumimoji="0" lang="en-US" altLang="ko-KR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kumimoji="0" lang="ko-KR" altLang="en-US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석</a:t>
            </a:r>
            <a:r>
              <a:rPr kumimoji="0" lang="en-US" altLang="ko-KR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kumimoji="0" lang="ko-KR" altLang="en-US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박사과정 </a:t>
            </a:r>
            <a:r>
              <a:rPr kumimoji="0" lang="en-US" altLang="ko-KR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kumimoji="0" lang="ko-KR" altLang="en-US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주당 </a:t>
            </a:r>
            <a:r>
              <a:rPr kumimoji="0" lang="en-US" altLang="ko-KR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35</a:t>
            </a:r>
            <a:r>
              <a:rPr kumimoji="0" lang="ko-KR" altLang="en-US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시간 이내</a:t>
            </a:r>
            <a:endParaRPr kumimoji="0" lang="ko-KR" altLang="ko-KR" sz="1600" kern="0" spc="-1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74709364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67567" y="6448253"/>
            <a:ext cx="928687" cy="365125"/>
          </a:xfrm>
        </p:spPr>
        <p:txBody>
          <a:bodyPr vert="horz" lIns="91440" tIns="45720" rIns="91440" bIns="45720" rtlCol="0" anchor="ctr"/>
          <a:lstStyle/>
          <a:p>
            <a:pPr>
              <a:defRPr/>
            </a:pPr>
            <a:fld id="{6F48AD4C-B7D6-4F4B-B58F-338D59E7F1DE}" type="slidenum">
              <a:rPr lang="ko-KR" altLang="en-US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</a:rPr>
              <a:pPr>
                <a:defRPr/>
              </a:pPr>
              <a:t>35</a:t>
            </a:fld>
            <a:endParaRPr lang="ko-KR" altLang="en-US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0" name="제목 17"/>
          <p:cNvSpPr txBox="1">
            <a:spLocks/>
          </p:cNvSpPr>
          <p:nvPr/>
        </p:nvSpPr>
        <p:spPr>
          <a:xfrm>
            <a:off x="385762" y="92914"/>
            <a:ext cx="6615130" cy="500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  <a:defRPr/>
            </a:pPr>
            <a:r>
              <a:rPr kumimoji="0" lang="ko-KR" altLang="en-US" sz="2300">
                <a:solidFill>
                  <a:srgbClr val="1F497D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출입국 체류관리 </a:t>
            </a:r>
            <a:r>
              <a:rPr kumimoji="0" lang="en-US" altLang="ko-KR" sz="2300">
                <a:solidFill>
                  <a:srgbClr val="1F497D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 </a:t>
            </a:r>
            <a:r>
              <a:rPr kumimoji="0" lang="ko-KR" altLang="en-US" sz="2300">
                <a:solidFill>
                  <a:srgbClr val="1F497D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유학생 안내</a:t>
            </a:r>
            <a:endParaRPr kumimoji="0" lang="ko-KR" altLang="en-US" sz="2300" dirty="0">
              <a:solidFill>
                <a:srgbClr val="1F497D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0" y="836712"/>
            <a:ext cx="9144000" cy="56166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11" name="모서리가 둥근 직사각형 4"/>
          <p:cNvSpPr/>
          <p:nvPr/>
        </p:nvSpPr>
        <p:spPr>
          <a:xfrm>
            <a:off x="428596" y="988916"/>
            <a:ext cx="8358246" cy="1207606"/>
          </a:xfrm>
          <a:prstGeom prst="roundRect">
            <a:avLst>
              <a:gd name="adj" fmla="val 2332"/>
            </a:avLst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defRPr/>
            </a:pPr>
            <a:endParaRPr lang="en-US" altLang="ko-KR" sz="800" dirty="0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 </a:t>
            </a:r>
          </a:p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   </a:t>
            </a:r>
            <a:endParaRPr lang="ko-KR" altLang="en-US" sz="1200" dirty="0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12" name="모서리가 둥근 직사각형 44"/>
          <p:cNvSpPr/>
          <p:nvPr/>
        </p:nvSpPr>
        <p:spPr>
          <a:xfrm>
            <a:off x="614722" y="836712"/>
            <a:ext cx="2171328" cy="35719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ko-KR" altLang="en-US" sz="1700" b="1" dirty="0">
                <a:solidFill>
                  <a:prstClr val="white"/>
                </a:solidFill>
                <a:latin typeface="맑은 고딕"/>
                <a:ea typeface="맑은 고딕" panose="020B0503020000020004" pitchFamily="50" charset="-127"/>
              </a:rPr>
              <a:t>체류지 변경 신고</a:t>
            </a:r>
          </a:p>
        </p:txBody>
      </p:sp>
      <p:sp>
        <p:nvSpPr>
          <p:cNvPr id="16" name="모서리가 둥근 직사각형 4"/>
          <p:cNvSpPr/>
          <p:nvPr/>
        </p:nvSpPr>
        <p:spPr>
          <a:xfrm>
            <a:off x="428596" y="2419748"/>
            <a:ext cx="8358246" cy="1801340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defRPr/>
            </a:pPr>
            <a:endParaRPr lang="en-US" altLang="ko-KR" sz="800" dirty="0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 </a:t>
            </a:r>
          </a:p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   </a:t>
            </a:r>
            <a:endParaRPr lang="ko-KR" altLang="en-US" sz="1200" dirty="0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19" name="모서리가 둥근 직사각형 44"/>
          <p:cNvSpPr/>
          <p:nvPr/>
        </p:nvSpPr>
        <p:spPr>
          <a:xfrm>
            <a:off x="625051" y="2276872"/>
            <a:ext cx="4595021" cy="35719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ko-KR" altLang="en-US" sz="1700" b="1" dirty="0">
                <a:solidFill>
                  <a:prstClr val="white"/>
                </a:solidFill>
                <a:latin typeface="맑은 고딕"/>
                <a:ea typeface="맑은 고딕" panose="020B0503020000020004" pitchFamily="50" charset="-127"/>
              </a:rPr>
              <a:t>외국인유학생 국민건강보험의무가입 안내</a:t>
            </a:r>
          </a:p>
        </p:txBody>
      </p:sp>
      <p:sp>
        <p:nvSpPr>
          <p:cNvPr id="23" name="Text Box 13"/>
          <p:cNvSpPr txBox="1">
            <a:spLocks noChangeArrowheads="1"/>
          </p:cNvSpPr>
          <p:nvPr/>
        </p:nvSpPr>
        <p:spPr bwMode="auto">
          <a:xfrm>
            <a:off x="467544" y="2868964"/>
            <a:ext cx="8286808" cy="105259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285750" indent="-28575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kumimoji="0" lang="ko-KR" altLang="en-US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가입기간 </a:t>
            </a:r>
            <a:r>
              <a:rPr kumimoji="0" lang="en-US" altLang="ko-KR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2021. 3. 1</a:t>
            </a:r>
            <a:r>
              <a:rPr kumimoji="0" lang="ko-KR" altLang="en-US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부터 </a:t>
            </a:r>
            <a:r>
              <a:rPr kumimoji="0" lang="ko-KR" altLang="en-US" sz="1600" kern="0" spc="-10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입국일부터</a:t>
            </a:r>
            <a:r>
              <a:rPr kumimoji="0" lang="ko-KR" altLang="en-US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0" lang="ko-KR" altLang="en-US" sz="1600" kern="0" spc="-10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당연가입</a:t>
            </a:r>
            <a:endParaRPr kumimoji="0" lang="en-US" altLang="ko-KR" sz="1600" kern="0" spc="-1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kumimoji="0" lang="ko-KR" altLang="en-US" sz="1600" kern="0" spc="-10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가입혜택</a:t>
            </a:r>
            <a:r>
              <a:rPr kumimoji="0" lang="ko-KR" altLang="en-US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0" lang="en-US" altLang="ko-KR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kumimoji="0" lang="ko-KR" altLang="en-US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한국인과 동등하게 </a:t>
            </a:r>
            <a:r>
              <a:rPr kumimoji="0" lang="ko-KR" altLang="en-US" sz="1600" kern="0" spc="-10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보험진료</a:t>
            </a:r>
            <a:r>
              <a:rPr kumimoji="0" lang="ko-KR" altLang="en-US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혜택을 받음</a:t>
            </a:r>
            <a:endParaRPr kumimoji="0" lang="en-US" altLang="ko-KR" sz="1600" kern="0" spc="-1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kumimoji="0" lang="ko-KR" altLang="en-US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건강보험미납 시 체류기간 연장 불가</a:t>
            </a:r>
            <a:endParaRPr kumimoji="0" lang="en-US" altLang="ko-KR" sz="1600" kern="0" spc="-1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Text Box 13"/>
          <p:cNvSpPr txBox="1">
            <a:spLocks noChangeArrowheads="1"/>
          </p:cNvSpPr>
          <p:nvPr/>
        </p:nvSpPr>
        <p:spPr bwMode="auto">
          <a:xfrm>
            <a:off x="533664" y="1172382"/>
            <a:ext cx="8286808" cy="105259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285750" indent="-28575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kumimoji="0" lang="ko-KR" altLang="en-US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체류지가 변경된 경우</a:t>
            </a:r>
            <a:r>
              <a:rPr kumimoji="0" lang="en-US" altLang="ko-KR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kumimoji="0" lang="ko-KR" altLang="en-US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이사 등</a:t>
            </a:r>
            <a:r>
              <a:rPr kumimoji="0" lang="en-US" altLang="ko-KR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14</a:t>
            </a:r>
            <a:r>
              <a:rPr kumimoji="0" lang="ko-KR" altLang="en-US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 이내에 새로운 체류지</a:t>
            </a:r>
            <a:r>
              <a:rPr kumimoji="0" lang="en-US" altLang="ko-KR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kumimoji="0" lang="ko-KR" altLang="en-US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주소</a:t>
            </a:r>
            <a:r>
              <a:rPr kumimoji="0" lang="en-US" altLang="ko-KR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kumimoji="0" lang="ko-KR" altLang="en-US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관할 출입국관리사무소에 신고해야 함</a:t>
            </a:r>
            <a:endParaRPr kumimoji="0" lang="en-US" altLang="ko-KR" sz="1600" kern="0" spc="-1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kumimoji="0" lang="ko-KR" altLang="en-US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신청서류 </a:t>
            </a:r>
            <a:r>
              <a:rPr kumimoji="0" lang="en-US" altLang="ko-KR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kumimoji="0" lang="ko-KR" altLang="en-US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여권</a:t>
            </a:r>
            <a:r>
              <a:rPr kumimoji="0" lang="en-US" altLang="ko-KR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0" lang="ko-KR" altLang="en-US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외국인등록증</a:t>
            </a:r>
            <a:r>
              <a:rPr kumimoji="0" lang="en-US" altLang="ko-KR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0" lang="ko-KR" altLang="en-US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신청서</a:t>
            </a:r>
            <a:r>
              <a:rPr kumimoji="0" lang="en-US" altLang="ko-KR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kumimoji="0" lang="ko-KR" altLang="en-US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글로벌인재지원팀 비치</a:t>
            </a:r>
            <a:r>
              <a:rPr kumimoji="0" lang="en-US" altLang="ko-KR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), </a:t>
            </a:r>
            <a:r>
              <a:rPr kumimoji="0" lang="ko-KR" altLang="en-US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입주확인서</a:t>
            </a:r>
            <a:r>
              <a:rPr kumimoji="0" lang="en-US" altLang="ko-KR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kumimoji="0" lang="ko-KR" altLang="en-US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전세계약서 등</a:t>
            </a:r>
            <a:r>
              <a:rPr kumimoji="0" lang="en-US" altLang="ko-KR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sp>
        <p:nvSpPr>
          <p:cNvPr id="25" name="모서리가 둥근 직사각형 4"/>
          <p:cNvSpPr/>
          <p:nvPr/>
        </p:nvSpPr>
        <p:spPr>
          <a:xfrm>
            <a:off x="431825" y="5665336"/>
            <a:ext cx="8358246" cy="714587"/>
          </a:xfrm>
          <a:prstGeom prst="roundRect">
            <a:avLst>
              <a:gd name="adj" fmla="val 2332"/>
            </a:avLst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defRPr/>
            </a:pPr>
            <a:endParaRPr lang="en-US" altLang="ko-KR" sz="800" dirty="0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 </a:t>
            </a:r>
          </a:p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   </a:t>
            </a:r>
            <a:endParaRPr lang="ko-KR" altLang="en-US" sz="1200" dirty="0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26" name="모서리가 둥근 직사각형 44"/>
          <p:cNvSpPr/>
          <p:nvPr/>
        </p:nvSpPr>
        <p:spPr>
          <a:xfrm>
            <a:off x="653670" y="5445224"/>
            <a:ext cx="2171328" cy="35719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ko-KR" altLang="en-US" sz="1700" b="1" dirty="0">
                <a:solidFill>
                  <a:prstClr val="white"/>
                </a:solidFill>
                <a:latin typeface="맑은 고딕"/>
                <a:ea typeface="맑은 고딕" panose="020B0503020000020004" pitchFamily="50" charset="-127"/>
              </a:rPr>
              <a:t>외국인유학생 문의</a:t>
            </a:r>
          </a:p>
        </p:txBody>
      </p:sp>
      <p:sp>
        <p:nvSpPr>
          <p:cNvPr id="27" name="Text Box 13"/>
          <p:cNvSpPr txBox="1">
            <a:spLocks noChangeArrowheads="1"/>
          </p:cNvSpPr>
          <p:nvPr/>
        </p:nvSpPr>
        <p:spPr bwMode="auto">
          <a:xfrm>
            <a:off x="467544" y="5927533"/>
            <a:ext cx="8286808" cy="4124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285750" indent="-28575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kumimoji="0" lang="ko-KR" altLang="en-US" sz="1600" b="1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글로벌인재지원팀 </a:t>
            </a:r>
            <a:r>
              <a:rPr kumimoji="0" lang="en-US" altLang="ko-KR" sz="1600" b="1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kumimoji="0" lang="ko-KR" altLang="en-US" sz="1600" b="1" kern="0" spc="-10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혜화관</a:t>
            </a:r>
            <a:r>
              <a:rPr kumimoji="0" lang="ko-KR" altLang="en-US" sz="1600" b="1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0" lang="en-US" altLang="ko-KR" sz="1600" b="1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kumimoji="0" lang="ko-KR" altLang="en-US" sz="1600" b="1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층</a:t>
            </a:r>
            <a:r>
              <a:rPr kumimoji="0" lang="en-US" altLang="ko-KR" sz="1600" b="1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02-2260-4944, Email : </a:t>
            </a:r>
            <a:r>
              <a:rPr kumimoji="0" lang="en-US" altLang="ko-KR" sz="1600" b="1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hlinkClick r:id="rId3"/>
              </a:rPr>
              <a:t>scf@dongguk.edu</a:t>
            </a:r>
            <a:r>
              <a:rPr kumimoji="0" lang="en-US" altLang="ko-KR" sz="1600" b="1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sp>
        <p:nvSpPr>
          <p:cNvPr id="13" name="모서리가 둥근 직사각형 4"/>
          <p:cNvSpPr/>
          <p:nvPr/>
        </p:nvSpPr>
        <p:spPr>
          <a:xfrm>
            <a:off x="431825" y="4509120"/>
            <a:ext cx="8358246" cy="832206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defRPr/>
            </a:pPr>
            <a:endParaRPr lang="en-US" altLang="ko-KR" sz="800" dirty="0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 </a:t>
            </a:r>
          </a:p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   </a:t>
            </a:r>
            <a:endParaRPr lang="ko-KR" altLang="en-US" sz="1200" dirty="0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14" name="모서리가 둥근 직사각형 44"/>
          <p:cNvSpPr/>
          <p:nvPr/>
        </p:nvSpPr>
        <p:spPr>
          <a:xfrm>
            <a:off x="591991" y="4293096"/>
            <a:ext cx="3586910" cy="35719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ko-KR" altLang="en-US" sz="1700" b="1" dirty="0">
                <a:solidFill>
                  <a:prstClr val="white"/>
                </a:solidFill>
                <a:latin typeface="맑은 고딕"/>
                <a:ea typeface="맑은 고딕" panose="020B0503020000020004" pitchFamily="50" charset="-127"/>
              </a:rPr>
              <a:t>외국인 등록 전 </a:t>
            </a:r>
            <a:r>
              <a:rPr lang="ko-KR" altLang="en-US" sz="1700" b="1" dirty="0" err="1">
                <a:solidFill>
                  <a:prstClr val="white"/>
                </a:solidFill>
                <a:latin typeface="맑은 고딕"/>
                <a:ea typeface="맑은 고딕" panose="020B0503020000020004" pitchFamily="50" charset="-127"/>
              </a:rPr>
              <a:t>결핵검사</a:t>
            </a:r>
            <a:r>
              <a:rPr lang="ko-KR" altLang="en-US" sz="1700" b="1" dirty="0">
                <a:solidFill>
                  <a:prstClr val="white"/>
                </a:solidFill>
                <a:latin typeface="맑은 고딕"/>
                <a:ea typeface="맑은 고딕" panose="020B0503020000020004" pitchFamily="50" charset="-127"/>
              </a:rPr>
              <a:t> 필수</a:t>
            </a:r>
          </a:p>
        </p:txBody>
      </p:sp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467544" y="4626483"/>
            <a:ext cx="8286808" cy="73250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285750" indent="-28575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kumimoji="0" lang="ko-KR" altLang="en-US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입국 후 </a:t>
            </a:r>
            <a:r>
              <a:rPr kumimoji="0" lang="en-US" altLang="ko-KR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90</a:t>
            </a:r>
            <a:r>
              <a:rPr kumimoji="0" lang="ko-KR" altLang="en-US" sz="1600" kern="0" spc="-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 이내 외국인 등록 필수</a:t>
            </a:r>
            <a:r>
              <a:rPr kumimoji="0" lang="en-US" altLang="ko-KR" sz="1600" kern="0" spc="-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0" lang="ko-KR" altLang="en-US" sz="1600" kern="0" spc="-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외국인등록 시 </a:t>
            </a:r>
            <a:r>
              <a:rPr kumimoji="0" lang="ko-KR" altLang="en-US" sz="1600" b="1" kern="0" spc="-10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한국보건소에서 발행한 결핵검진검사표</a:t>
            </a:r>
            <a:r>
              <a:rPr kumimoji="0" lang="ko-KR" altLang="en-US" sz="1600" b="1" kern="0" spc="-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0" lang="ko-KR" altLang="en-US" sz="1600" kern="0" spc="-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제출</a:t>
            </a:r>
            <a:endParaRPr kumimoji="0" lang="en-US" altLang="ko-KR" sz="1600" kern="0" spc="-10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8314337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17739" y="980728"/>
            <a:ext cx="835292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rtl="0"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2800" b="1" spc="50" dirty="0">
                <a:ln w="11430"/>
                <a:solidFill>
                  <a:srgbClr val="FF99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Arial" charset="0"/>
              </a:rPr>
              <a:t>동국대학교 </a:t>
            </a:r>
            <a:r>
              <a:rPr lang="ko-KR" altLang="en-US" sz="2800" b="1" spc="50">
                <a:ln w="11430"/>
                <a:solidFill>
                  <a:srgbClr val="FF99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Arial" charset="0"/>
              </a:rPr>
              <a:t>대학원 입학을 진심으로 </a:t>
            </a:r>
            <a:r>
              <a:rPr lang="ko-KR" altLang="en-US" sz="2800" b="1" spc="50" dirty="0" err="1">
                <a:ln w="11430"/>
                <a:solidFill>
                  <a:srgbClr val="FF99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Arial" charset="0"/>
              </a:rPr>
              <a:t>축하드립니다</a:t>
            </a:r>
            <a:r>
              <a:rPr lang="en-US" altLang="ko-KR" sz="2800" b="1" spc="50" dirty="0">
                <a:ln w="11430"/>
                <a:solidFill>
                  <a:srgbClr val="FF99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Arial" charset="0"/>
              </a:rPr>
              <a:t>.</a:t>
            </a:r>
            <a:endParaRPr lang="en-US" sz="2800" b="1" spc="50" dirty="0">
              <a:ln w="11430"/>
              <a:solidFill>
                <a:srgbClr val="FF99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012" y="3479014"/>
            <a:ext cx="3377988" cy="3377988"/>
          </a:xfrm>
          <a:prstGeom prst="rect">
            <a:avLst/>
          </a:prstGeom>
        </p:spPr>
      </p:pic>
      <p:sp>
        <p:nvSpPr>
          <p:cNvPr id="4" name="Text Box 13"/>
          <p:cNvSpPr txBox="1">
            <a:spLocks noChangeArrowheads="1"/>
          </p:cNvSpPr>
          <p:nvPr/>
        </p:nvSpPr>
        <p:spPr bwMode="auto">
          <a:xfrm>
            <a:off x="117739" y="1861654"/>
            <a:ext cx="8475269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4"/>
              </a:buBlip>
              <a:defRPr/>
            </a:pP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동국대학교 일반대학원 홈페이지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https://gs.dongguk.edu 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4"/>
              </a:buBlip>
              <a:defRPr/>
            </a:pP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학과별 내규는 홈페이지 내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600" dirty="0" err="1">
                <a:latin typeface="맑은 고딕" pitchFamily="50" charset="-127"/>
                <a:ea typeface="맑은 고딕" pitchFamily="50" charset="-127"/>
              </a:rPr>
              <a:t>대학원요람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“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게시판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참조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>
    <p:split orient="vert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gif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gif"/></Relationships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spcBef>
            <a:spcPts val="0"/>
          </a:spcBef>
          <a:spcAft>
            <a:spcPts val="0"/>
          </a:spcAft>
          <a:buBlip>
            <a:blip xmlns:r="http://schemas.openxmlformats.org/officeDocument/2006/relationships" r:embed="rId1"/>
          </a:buBlip>
          <a:defRPr sz="1400" dirty="0" smtClean="0">
            <a:solidFill>
              <a:srgbClr val="000000"/>
            </a:solidFill>
            <a:latin typeface="맑은 고딕"/>
            <a:ea typeface="맑은 고딕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c020TGp_general_diagram_v2">
  <a:themeElements>
    <a:clrScheme name="4_c020TGp_general_diagram_v2 1">
      <a:dk1>
        <a:srgbClr val="1D528D"/>
      </a:dk1>
      <a:lt1>
        <a:srgbClr val="FFFFFF"/>
      </a:lt1>
      <a:dk2>
        <a:srgbClr val="000000"/>
      </a:dk2>
      <a:lt2>
        <a:srgbClr val="C0C0C0"/>
      </a:lt2>
      <a:accent1>
        <a:srgbClr val="399D72"/>
      </a:accent1>
      <a:accent2>
        <a:srgbClr val="FF9900"/>
      </a:accent2>
      <a:accent3>
        <a:srgbClr val="FFFFFF"/>
      </a:accent3>
      <a:accent4>
        <a:srgbClr val="174578"/>
      </a:accent4>
      <a:accent5>
        <a:srgbClr val="AECCBC"/>
      </a:accent5>
      <a:accent6>
        <a:srgbClr val="E78A00"/>
      </a:accent6>
      <a:hlink>
        <a:srgbClr val="9999FF"/>
      </a:hlink>
      <a:folHlink>
        <a:srgbClr val="969696"/>
      </a:folHlink>
    </a:clrScheme>
    <a:fontScheme name="4_c020TGp_general_diagram_v2">
      <a:majorFont>
        <a:latin typeface="HY울릉도M"/>
        <a:ea typeface="HY울릉도M"/>
        <a:cs typeface="굴림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triangle" w="lg" len="lg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triangle" w="lg" len="lg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4_c020TGp_general_diagram_v2 1">
        <a:dk1>
          <a:srgbClr val="1D528D"/>
        </a:dk1>
        <a:lt1>
          <a:srgbClr val="FFFFFF"/>
        </a:lt1>
        <a:dk2>
          <a:srgbClr val="000000"/>
        </a:dk2>
        <a:lt2>
          <a:srgbClr val="C0C0C0"/>
        </a:lt2>
        <a:accent1>
          <a:srgbClr val="399D72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ECCBC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020TGp_general_diagram_v2 2">
        <a:dk1>
          <a:srgbClr val="666699"/>
        </a:dk1>
        <a:lt1>
          <a:srgbClr val="FFFFFF"/>
        </a:lt1>
        <a:dk2>
          <a:srgbClr val="000000"/>
        </a:dk2>
        <a:lt2>
          <a:srgbClr val="C0C0C0"/>
        </a:lt2>
        <a:accent1>
          <a:srgbClr val="3556A7"/>
        </a:accent1>
        <a:accent2>
          <a:srgbClr val="C78DD7"/>
        </a:accent2>
        <a:accent3>
          <a:srgbClr val="FFFFFF"/>
        </a:accent3>
        <a:accent4>
          <a:srgbClr val="565682"/>
        </a:accent4>
        <a:accent5>
          <a:srgbClr val="AEB4D0"/>
        </a:accent5>
        <a:accent6>
          <a:srgbClr val="B47FC3"/>
        </a:accent6>
        <a:hlink>
          <a:srgbClr val="3197BB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020TGp_general_diagram_v2 3">
        <a:dk1>
          <a:srgbClr val="1D528D"/>
        </a:dk1>
        <a:lt1>
          <a:srgbClr val="FFFFFF"/>
        </a:lt1>
        <a:dk2>
          <a:srgbClr val="000000"/>
        </a:dk2>
        <a:lt2>
          <a:srgbClr val="B2B2B2"/>
        </a:lt2>
        <a:accent1>
          <a:srgbClr val="1B9AD9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BCAE9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c020TGp_general_diagram_v2">
  <a:themeElements>
    <a:clrScheme name="4_c020TGp_general_diagram_v2 1">
      <a:dk1>
        <a:srgbClr val="1D528D"/>
      </a:dk1>
      <a:lt1>
        <a:srgbClr val="FFFFFF"/>
      </a:lt1>
      <a:dk2>
        <a:srgbClr val="000000"/>
      </a:dk2>
      <a:lt2>
        <a:srgbClr val="C0C0C0"/>
      </a:lt2>
      <a:accent1>
        <a:srgbClr val="399D72"/>
      </a:accent1>
      <a:accent2>
        <a:srgbClr val="FF9900"/>
      </a:accent2>
      <a:accent3>
        <a:srgbClr val="FFFFFF"/>
      </a:accent3>
      <a:accent4>
        <a:srgbClr val="174578"/>
      </a:accent4>
      <a:accent5>
        <a:srgbClr val="AECCBC"/>
      </a:accent5>
      <a:accent6>
        <a:srgbClr val="E78A00"/>
      </a:accent6>
      <a:hlink>
        <a:srgbClr val="9999FF"/>
      </a:hlink>
      <a:folHlink>
        <a:srgbClr val="969696"/>
      </a:folHlink>
    </a:clrScheme>
    <a:fontScheme name="4_c020TGp_general_diagram_v2">
      <a:majorFont>
        <a:latin typeface="HY울릉도M"/>
        <a:ea typeface="HY울릉도M"/>
        <a:cs typeface="굴림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triangle" w="lg" len="lg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triangle" w="lg" len="lg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4_c020TGp_general_diagram_v2 1">
        <a:dk1>
          <a:srgbClr val="1D528D"/>
        </a:dk1>
        <a:lt1>
          <a:srgbClr val="FFFFFF"/>
        </a:lt1>
        <a:dk2>
          <a:srgbClr val="000000"/>
        </a:dk2>
        <a:lt2>
          <a:srgbClr val="C0C0C0"/>
        </a:lt2>
        <a:accent1>
          <a:srgbClr val="399D72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ECCBC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020TGp_general_diagram_v2 2">
        <a:dk1>
          <a:srgbClr val="666699"/>
        </a:dk1>
        <a:lt1>
          <a:srgbClr val="FFFFFF"/>
        </a:lt1>
        <a:dk2>
          <a:srgbClr val="000000"/>
        </a:dk2>
        <a:lt2>
          <a:srgbClr val="C0C0C0"/>
        </a:lt2>
        <a:accent1>
          <a:srgbClr val="3556A7"/>
        </a:accent1>
        <a:accent2>
          <a:srgbClr val="C78DD7"/>
        </a:accent2>
        <a:accent3>
          <a:srgbClr val="FFFFFF"/>
        </a:accent3>
        <a:accent4>
          <a:srgbClr val="565682"/>
        </a:accent4>
        <a:accent5>
          <a:srgbClr val="AEB4D0"/>
        </a:accent5>
        <a:accent6>
          <a:srgbClr val="B47FC3"/>
        </a:accent6>
        <a:hlink>
          <a:srgbClr val="3197BB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020TGp_general_diagram_v2 3">
        <a:dk1>
          <a:srgbClr val="1D528D"/>
        </a:dk1>
        <a:lt1>
          <a:srgbClr val="FFFFFF"/>
        </a:lt1>
        <a:dk2>
          <a:srgbClr val="000000"/>
        </a:dk2>
        <a:lt2>
          <a:srgbClr val="B2B2B2"/>
        </a:lt2>
        <a:accent1>
          <a:srgbClr val="1B9AD9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BCAE9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22225">
          <a:solidFill>
            <a:schemeClr val="tx1">
              <a:lumMod val="75000"/>
              <a:lumOff val="25000"/>
            </a:schemeClr>
          </a:solidFill>
          <a:headEnd type="oval" w="lg" len="lg"/>
          <a:tailEnd type="oval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spcBef>
            <a:spcPts val="0"/>
          </a:spcBef>
          <a:spcAft>
            <a:spcPts val="0"/>
          </a:spcAft>
          <a:buBlip>
            <a:blip xmlns:r="http://schemas.openxmlformats.org/officeDocument/2006/relationships" r:embed="rId1"/>
          </a:buBlip>
          <a:defRPr sz="1400" dirty="0" smtClean="0">
            <a:solidFill>
              <a:srgbClr val="000000"/>
            </a:solidFill>
            <a:latin typeface="맑은 고딕"/>
            <a:ea typeface="맑은 고딕"/>
          </a:defRPr>
        </a:defPPr>
      </a:lstStyle>
    </a:txDef>
  </a:objectDefaults>
  <a:extraClrSchemeLst/>
</a:theme>
</file>

<file path=ppt/theme/theme7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48398</TotalTime>
  <Words>5494</Words>
  <Application>Microsoft Office PowerPoint</Application>
  <PresentationFormat>화면 슬라이드 쇼(4:3)</PresentationFormat>
  <Paragraphs>998</Paragraphs>
  <Slides>36</Slides>
  <Notes>36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6</vt:i4>
      </vt:variant>
      <vt:variant>
        <vt:lpstr>슬라이드 제목</vt:lpstr>
      </vt:variant>
      <vt:variant>
        <vt:i4>36</vt:i4>
      </vt:variant>
    </vt:vector>
  </HeadingPairs>
  <TitlesOfParts>
    <vt:vector size="55" baseType="lpstr">
      <vt:lpstr>HY견고딕</vt:lpstr>
      <vt:lpstr>HY울릉도M</vt:lpstr>
      <vt:lpstr>HY헤드라인M</vt:lpstr>
      <vt:lpstr>굴림</vt:lpstr>
      <vt:lpstr>맑은 고딕</vt:lpstr>
      <vt:lpstr>바탕</vt:lpstr>
      <vt:lpstr>-윤고딕140</vt:lpstr>
      <vt:lpstr>한양신명조</vt:lpstr>
      <vt:lpstr>함초롬바탕</vt:lpstr>
      <vt:lpstr>휴먼모음T</vt:lpstr>
      <vt:lpstr>Arial</vt:lpstr>
      <vt:lpstr>Calibri</vt:lpstr>
      <vt:lpstr>Wingdings</vt:lpstr>
      <vt:lpstr>디자인 사용자 지정</vt:lpstr>
      <vt:lpstr>Office 테마</vt:lpstr>
      <vt:lpstr>4_c020TGp_general_diagram_v2</vt:lpstr>
      <vt:lpstr>5_c020TGp_general_diagram_v2</vt:lpstr>
      <vt:lpstr>Office Theme</vt:lpstr>
      <vt:lpstr>1_디자인 사용자 지정</vt:lpstr>
      <vt:lpstr>2023-전기 일반대학원 신입생 오리엔테이션  - 학사제도 및 수강신청 안내 -</vt:lpstr>
      <vt:lpstr>목차</vt:lpstr>
      <vt:lpstr>학사일정</vt:lpstr>
      <vt:lpstr>수업</vt:lpstr>
      <vt:lpstr>수업</vt:lpstr>
      <vt:lpstr>선수과목</vt:lpstr>
      <vt:lpstr>선수과목</vt:lpstr>
      <vt:lpstr>성적</vt:lpstr>
      <vt:lpstr>학점인정</vt:lpstr>
      <vt:lpstr>학점인정</vt:lpstr>
      <vt:lpstr>연구프로젝트 학점 인정</vt:lpstr>
      <vt:lpstr>수료/졸업</vt:lpstr>
      <vt:lpstr>수료/졸업</vt:lpstr>
      <vt:lpstr>학적</vt:lpstr>
      <vt:lpstr>학적</vt:lpstr>
      <vt:lpstr>학적</vt:lpstr>
      <vt:lpstr>학적</vt:lpstr>
      <vt:lpstr>등록</vt:lpstr>
      <vt:lpstr>연구등록</vt:lpstr>
      <vt:lpstr>자격시험</vt:lpstr>
      <vt:lpstr>자격시험</vt:lpstr>
      <vt:lpstr>자격시험</vt:lpstr>
      <vt:lpstr>자격시험</vt:lpstr>
      <vt:lpstr>자격시험</vt:lpstr>
      <vt:lpstr>학위논문</vt:lpstr>
      <vt:lpstr>학위논문</vt:lpstr>
      <vt:lpstr>학위논문</vt:lpstr>
      <vt:lpstr>학술연구</vt:lpstr>
      <vt:lpstr>E-CLASS</vt:lpstr>
      <vt:lpstr>기타</vt:lpstr>
      <vt:lpstr>기타</vt:lpstr>
      <vt:lpstr>기타</vt:lpstr>
      <vt:lpstr>PowerPoint 프레젠테이션</vt:lpstr>
      <vt:lpstr>출입국 체류관리 / 유학생 안내</vt:lpstr>
      <vt:lpstr>PowerPoint 프레젠테이션</vt:lpstr>
      <vt:lpstr>PowerPoint 프레젠테이션</vt:lpstr>
    </vt:vector>
  </TitlesOfParts>
  <Company>동국대학교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ZCP30</dc:creator>
  <cp:lastModifiedBy>USER</cp:lastModifiedBy>
  <cp:revision>3555</cp:revision>
  <cp:lastPrinted>2021-02-08T01:55:15Z</cp:lastPrinted>
  <dcterms:created xsi:type="dcterms:W3CDTF">2008-01-09T03:06:12Z</dcterms:created>
  <dcterms:modified xsi:type="dcterms:W3CDTF">2023-02-14T14:07:02Z</dcterms:modified>
</cp:coreProperties>
</file>